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17"/>
  </p:notesMasterIdLst>
  <p:sldIdLst>
    <p:sldId id="272" r:id="rId6"/>
    <p:sldId id="287" r:id="rId7"/>
    <p:sldId id="288" r:id="rId8"/>
    <p:sldId id="289" r:id="rId9"/>
    <p:sldId id="298" r:id="rId10"/>
    <p:sldId id="291" r:id="rId11"/>
    <p:sldId id="292" r:id="rId12"/>
    <p:sldId id="295" r:id="rId13"/>
    <p:sldId id="296" r:id="rId14"/>
    <p:sldId id="297" r:id="rId15"/>
    <p:sldId id="286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5D5B"/>
    <a:srgbClr val="2C4970"/>
    <a:srgbClr val="F2A8A3"/>
    <a:srgbClr val="00C4FF"/>
    <a:srgbClr val="EDFFFF"/>
    <a:srgbClr val="FFE4E0"/>
    <a:srgbClr val="93C895"/>
    <a:srgbClr val="D9ECDA"/>
    <a:srgbClr val="BEBDBD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7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EC018-B1B6-4604-9436-21DD2F380517}" type="datetimeFigureOut">
              <a:rPr lang="en-GB"/>
              <a:t>25/03/2022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6C63E-1F0F-4648-B21C-ECCD63002339}" type="slidenum">
              <a:rPr lang="en-GB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9983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54FB67-8E8E-4972-91D6-8E26731F5226}" type="slidenum">
              <a:rPr lang="fr-BE" smtClean="0"/>
              <a:t>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39185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dirty="0">
                <a:solidFill>
                  <a:srgbClr val="DF5D5B"/>
                </a:solidFill>
              </a:rPr>
              <a:t>Good news : the pipeline is ready to classify as soon as it will receive proper data</a:t>
            </a:r>
          </a:p>
          <a:p>
            <a:pPr algn="just"/>
            <a:r>
              <a:rPr lang="en-US" dirty="0">
                <a:solidFill>
                  <a:srgbClr val="DF5D5B"/>
                </a:solidFill>
              </a:rPr>
              <a:t>Bad news : the target values are so unequal that it is impossible to have predictions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6C63E-1F0F-4648-B21C-ECCD6300233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280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6C63E-1F0F-4648-B21C-ECCD6300233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89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Creating the community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Electing the first board of benevolent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Decreasing progresively the subsidies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The community becomes autonomous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Decreasing the social subsidies to a minimal threshold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6C63E-1F0F-4648-B21C-ECCD6300233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301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92C7D6-F518-41D8-AFB1-6B3BD7CECB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DD949C0-7DEC-4B40-AC22-DD16E43A4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0543AE9A-68D0-469F-BC52-7406C33CD302}"/>
              </a:ext>
            </a:extLst>
          </p:cNvPr>
          <p:cNvGrpSpPr/>
          <p:nvPr userDrawn="1"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09989E98-8367-4006-832C-413030C97D7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DF1F151-6D7A-44B2-B935-0BC0CDC2D329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8A6EA5D-E1AF-4025-9B27-7A5256138668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</p:spTree>
    <p:extLst>
      <p:ext uri="{BB962C8B-B14F-4D97-AF65-F5344CB8AC3E}">
        <p14:creationId xmlns:p14="http://schemas.microsoft.com/office/powerpoint/2010/main" val="384346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B2BC4F-9DC8-4F46-9A4D-F2F01EC7B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92CA2B-F2F5-44A6-AE63-45CEE1E5C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0D0173-03E5-4F84-8DBD-C097FB8F6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3AC1A5-BC12-4504-A137-5EF5F080F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6D72C7-3755-4716-BE6C-43189DC9C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36962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5C63736-F36A-4F86-ADAD-9491CC970C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28DE2AF-6F44-48E5-B5D4-F4E9882DA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BE1653-5504-4D75-8279-28B761643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C48A78-D135-4E29-9EB8-BC6FED490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0EE2F6-3B53-49B9-96DA-CAC6B8800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20465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4389A9-6B24-47D9-9D20-11CFCC86C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B375FB-030C-46B2-90DA-31849CBD7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58A8F89-DEFD-4B8E-B9A4-0F6C3827C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A57961-4FD6-4764-AF7A-9CE7E9EBB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3B8B63-3103-401E-AB00-A808D2CEC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93212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560ECD-18CC-487D-9BA5-17F90DC1F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7B9D22-A06D-47A0-8068-113A4FFAE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149CA1-9A2E-42A5-A073-D4DBCB965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CE6EB71-EEA8-4D57-9130-86B064C11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8E8D9FA-503D-4C6E-AB16-279BB543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669563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6EEF2E-8E29-4CBB-8C03-86EB5C798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744BA61-B9D3-4775-A102-43F47582A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7475DB-8AB5-44CC-A879-85BFB10E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739578-8D41-4C49-B14B-503E8C50B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1080DA-1584-463F-9653-77FFA0782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14026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266AAC-AD9A-4E7C-9D38-888D9177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C20110-BB4F-4838-A64A-49CFFA6C7C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963D36E-4996-4E40-8B87-DD2D8E292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9A3532-9F21-48EC-94B7-137D92AA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ABCB554-BB7D-431F-9841-A925150DC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72A45B-B845-4F33-9A15-D10AF45BB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8233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1D48CD-694D-4ED1-95F6-2C216701E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13A0062-840B-4E23-91E5-FD5F4EFFE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2D7A11C-E7B0-4EE8-9272-7FD0327FAD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CA52C04-3058-4B8A-8164-C8BED0453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190080B-7ECA-4D90-8311-02F564D723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71017F5-56C5-4BAB-9ABC-21640CB0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EFEA1CF-E779-40EF-9D91-67B1F8D8F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38F4543-48A0-4C9C-9B79-4065BF1A2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091837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7DF32F-0773-4228-AA73-3F03A0280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26DEABF-6CFC-4316-91DF-9B00FD9A6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BE63349-41BB-4BBF-8A56-25D97F49B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0CFAE6-21AB-4891-81A3-9ECDAA74B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454480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6B333EC-745D-454E-B792-9FE75553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5667749-F7A4-4D5C-9CC6-6BC99DD13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EFC8A1B-7D37-4FC2-9FAD-C21E33311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533315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6821FA-F5CA-4F73-AE2E-170739CCD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CC637F-92A8-4D48-8E71-C237C866B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B900F33-5519-4D6A-AB56-ABD1E9718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5F7DBD-7059-47BD-B769-BAB29EC9F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761D07-7552-4F63-87C9-40EE08D87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0371216-4BA9-45E0-8247-BD7E49931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3601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9F926A-B701-40FF-9A6A-400C5EE0E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40C814-3E18-41B8-B01D-F27307DF0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30D71B-EE96-4CF3-ABC2-4DAE67FE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7EC736-5D55-44D4-B2CF-B2B7098E6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365290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AB1959-830D-4640-A91D-B5AB86D4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99FEFF6-7A1B-452E-B554-02479D165E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8519923-6E40-489A-878A-DB5CE8501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41D16EC-6DDE-4E9B-BFCF-9884ECD10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C42F579-DFCF-4669-B460-27802097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9503847-20DF-437C-AF22-B83405AF8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134049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37FF97-2A21-4C59-AF05-5AD1C0055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6EBC007-BBAA-445C-A344-88F90471D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569B76-9418-4688-90DE-53D67616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E22BC9-5C32-4FEF-945D-C8DEE148F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9C4A05-83CF-4F8B-B4AB-62FBD6699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726684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47FAFF4-DAE9-4EB8-BFD5-42EBC9E25E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691E897-4E50-463C-B59A-8BE25E109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1AE275-7D11-4D68-B42D-B9E890FB3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84B914-0343-4A5A-AC44-0287CAE31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C34961-3BB7-45CF-8EDB-B83C73B7A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85775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7A7CD-1BEB-4AA9-B761-53026324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BAE4CE-363A-4180-A8D2-5960FB66C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4989EA-D6BC-4DCA-8DA3-14DD2E352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E8BDAD-7D81-45F2-B5E4-4A0658C3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822C3B-C13A-4C94-ABDF-52E855A0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67083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03E782-94DF-44EB-B2A5-6FF1C7C1E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55BE27-41DD-44B3-9FCC-63A1B69B71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CA08793-AB80-4257-B549-19C7BA01C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7EBF418-9CF6-4760-A751-4E2A1D778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68E082-EA40-42F3-AF00-296279932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F2418D-052A-45FA-85A6-F4D1A8DF4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61217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E15878-92CD-4056-9746-3BE94312D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F92A13-AE6D-403D-AECA-053416063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A0CB0F5-02B9-4AE2-8542-690F8BF16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F645F3F-D8A9-4A43-9BB3-897EFF98EA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5023C50-8C14-4A51-B3D1-950FA9B88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BBF9CC5-8823-49DE-AAA6-545B1D41F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C774C54-9BA1-4FDA-9EBD-D0ACAD9F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32D6806-55FD-46F4-8994-53254D2B5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03271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223D40-F35F-441D-9AC6-80695836D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A60175F-D649-40C4-A18C-4AFCDB945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5E5F5B2-7B4D-4458-A6F5-B5E0B96AE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FF72F7C-9B02-4BA2-B224-2E3680E4B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67789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494A02-8DCE-4F5F-8E62-03464062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0FB43C-E43B-4E03-8FA4-2FB366D66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24D23C3-4D99-40C0-9759-5FFB95FDC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15498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D158B1-97D5-4748-AEE0-59859CA5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B0BC09-4EC7-436D-B5BA-0F02B3062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C53685-0B04-4313-9D95-120851C26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6E6CB85-A9FC-423F-9F64-752B144FC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316A21A-8380-408F-B5EF-652231F8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49A6653-1988-4D46-8685-E2AC6D7A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46287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0BA190-DA32-4DB2-8E5E-C1CD06728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0455518-726D-4CF4-9EB9-091DCAFD1C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BD03543-984C-4C28-A790-639BCAED4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BFD2593-C576-402A-9FC6-13151729B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55B9E94-3E34-4246-9C55-B09D756E8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DB3FC3-AEB8-4B02-8AE1-E892BBE82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3103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16DB0A9-2FB9-4B0B-A479-4A8F54ECA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AF62E6-7A35-4C70-8450-5FD36606C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A0725A2-993B-49A5-B343-690433DA04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3B36BB-6A75-42FC-B1DE-94349A180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D87229-6ED5-4FFB-88D4-AFDC3D247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2261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4568177-F2FC-4D36-AACD-B8FCEF45A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47B92D8-D0E7-4F4B-9CF3-5D1ED3C4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137034-20FE-4CA5-9F63-581A1AF7D4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72206D-E94F-4DC3-BDA2-98A5A128E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39674A-FD01-4775-B778-FC2511CE3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9706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jpeg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5FB866A-43ED-4097-A4B3-57773BD19872}"/>
              </a:ext>
            </a:extLst>
          </p:cNvPr>
          <p:cNvSpPr/>
          <p:nvPr/>
        </p:nvSpPr>
        <p:spPr>
          <a:xfrm>
            <a:off x="-7373" y="5621729"/>
            <a:ext cx="12199372" cy="1288685"/>
          </a:xfrm>
          <a:prstGeom prst="rect">
            <a:avLst/>
          </a:prstGeom>
          <a:solidFill>
            <a:srgbClr val="EDFFFF"/>
          </a:solidFill>
          <a:ln>
            <a:solidFill>
              <a:srgbClr val="ED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BE" dirty="0">
              <a:solidFill>
                <a:srgbClr val="DF5D5B"/>
              </a:solidFill>
              <a:cs typeface="Calibri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1ADCD4A-4084-40AC-AC48-180D87C7DA2A}"/>
              </a:ext>
            </a:extLst>
          </p:cNvPr>
          <p:cNvCxnSpPr/>
          <p:nvPr/>
        </p:nvCxnSpPr>
        <p:spPr>
          <a:xfrm>
            <a:off x="5285910" y="3461972"/>
            <a:ext cx="2016224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9" descr="OER-UCLouvain: Home">
            <a:extLst>
              <a:ext uri="{FF2B5EF4-FFF2-40B4-BE49-F238E27FC236}">
                <a16:creationId xmlns:a16="http://schemas.microsoft.com/office/drawing/2014/main" id="{7082F519-56DC-47C9-8825-092078CCF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645" y="5991872"/>
            <a:ext cx="2743198" cy="54839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689CB2C-F373-4577-98CC-B634FD54D9CF}"/>
              </a:ext>
            </a:extLst>
          </p:cNvPr>
          <p:cNvSpPr/>
          <p:nvPr/>
        </p:nvSpPr>
        <p:spPr>
          <a:xfrm>
            <a:off x="2276788" y="6240133"/>
            <a:ext cx="192795" cy="550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23">
            <a:extLst>
              <a:ext uri="{FF2B5EF4-FFF2-40B4-BE49-F238E27FC236}">
                <a16:creationId xmlns:a16="http://schemas.microsoft.com/office/drawing/2014/main" id="{996F28FA-8FFC-413F-A243-F7EBE76AA3C6}"/>
              </a:ext>
            </a:extLst>
          </p:cNvPr>
          <p:cNvSpPr txBox="1"/>
          <p:nvPr/>
        </p:nvSpPr>
        <p:spPr>
          <a:xfrm>
            <a:off x="9670514" y="5752092"/>
            <a:ext cx="2412268" cy="954107"/>
          </a:xfrm>
          <a:prstGeom prst="rect">
            <a:avLst/>
          </a:prstGeom>
          <a:noFill/>
          <a:ln>
            <a:solidFill>
              <a:srgbClr val="EDFFFF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400" dirty="0">
                <a:latin typeface="Objective"/>
              </a:rPr>
              <a:t>Tim </a:t>
            </a:r>
            <a:r>
              <a:rPr lang="fr-FR" sz="1400" dirty="0" err="1">
                <a:latin typeface="Objective"/>
              </a:rPr>
              <a:t>Bary</a:t>
            </a:r>
            <a:endParaRPr lang="fr-FR" sz="1400" dirty="0">
              <a:latin typeface="Objective"/>
            </a:endParaRPr>
          </a:p>
          <a:p>
            <a:pPr algn="ctr"/>
            <a:r>
              <a:rPr lang="fr-FR" sz="1400" dirty="0">
                <a:latin typeface="Objective"/>
              </a:rPr>
              <a:t>Marko Jovanovic</a:t>
            </a:r>
          </a:p>
          <a:p>
            <a:pPr algn="ctr"/>
            <a:r>
              <a:rPr lang="fr-FR" sz="1400" dirty="0">
                <a:latin typeface="Objective"/>
              </a:rPr>
              <a:t>Conrad </a:t>
            </a:r>
            <a:r>
              <a:rPr lang="fr-FR" sz="1400" dirty="0" err="1">
                <a:latin typeface="Objective"/>
              </a:rPr>
              <a:t>Kummeler</a:t>
            </a:r>
            <a:endParaRPr lang="fr-FR" sz="1400" dirty="0">
              <a:latin typeface="Objective"/>
            </a:endParaRPr>
          </a:p>
          <a:p>
            <a:pPr algn="ctr"/>
            <a:r>
              <a:rPr lang="fr-FR" sz="1400" dirty="0" err="1">
                <a:latin typeface="Objective"/>
              </a:rPr>
              <a:t>Andru</a:t>
            </a:r>
            <a:r>
              <a:rPr lang="fr-FR" sz="1400" dirty="0">
                <a:latin typeface="Objective"/>
              </a:rPr>
              <a:t> </a:t>
            </a:r>
            <a:r>
              <a:rPr lang="fr-FR" sz="1400" dirty="0" err="1">
                <a:latin typeface="Objective"/>
              </a:rPr>
              <a:t>Onciul</a:t>
            </a:r>
            <a:endParaRPr lang="fr-FR" sz="1400" dirty="0">
              <a:latin typeface="Objective"/>
            </a:endParaRPr>
          </a:p>
        </p:txBody>
      </p:sp>
      <p:pic>
        <p:nvPicPr>
          <p:cNvPr id="17" name="Graphic 17" descr="Meeting">
            <a:extLst>
              <a:ext uri="{FF2B5EF4-FFF2-40B4-BE49-F238E27FC236}">
                <a16:creationId xmlns:a16="http://schemas.microsoft.com/office/drawing/2014/main" id="{20E05497-466C-4CCB-BC66-1D21CE07D5A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28218" y="6063638"/>
            <a:ext cx="290596" cy="290596"/>
          </a:xfrm>
          <a:prstGeom prst="rect">
            <a:avLst/>
          </a:prstGeom>
        </p:spPr>
      </p:pic>
      <p:pic>
        <p:nvPicPr>
          <p:cNvPr id="20" name="Graphic 15" descr="Flip Calendar">
            <a:extLst>
              <a:ext uri="{FF2B5EF4-FFF2-40B4-BE49-F238E27FC236}">
                <a16:creationId xmlns:a16="http://schemas.microsoft.com/office/drawing/2014/main" id="{543E7F76-19B3-4890-840B-433301FFF80C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88741" y="6080128"/>
            <a:ext cx="290596" cy="290596"/>
          </a:xfrm>
          <a:prstGeom prst="rect">
            <a:avLst/>
          </a:prstGeom>
        </p:spPr>
      </p:pic>
      <p:sp>
        <p:nvSpPr>
          <p:cNvPr id="31" name="TextBox 24">
            <a:extLst>
              <a:ext uri="{FF2B5EF4-FFF2-40B4-BE49-F238E27FC236}">
                <a16:creationId xmlns:a16="http://schemas.microsoft.com/office/drawing/2014/main" id="{35593CC2-0BF2-4E3C-8684-0DE479945579}"/>
              </a:ext>
            </a:extLst>
          </p:cNvPr>
          <p:cNvSpPr txBox="1"/>
          <p:nvPr/>
        </p:nvSpPr>
        <p:spPr>
          <a:xfrm>
            <a:off x="6997958" y="6061046"/>
            <a:ext cx="19621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 dirty="0">
                <a:latin typeface="Objective"/>
              </a:rPr>
              <a:t>25/03/2022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7478BB-8A88-EA47-ACFE-A6A9AFAA4855}"/>
              </a:ext>
            </a:extLst>
          </p:cNvPr>
          <p:cNvSpPr/>
          <p:nvPr/>
        </p:nvSpPr>
        <p:spPr>
          <a:xfrm>
            <a:off x="1" y="0"/>
            <a:ext cx="12191999" cy="5621728"/>
          </a:xfrm>
          <a:prstGeom prst="rect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DF5D5B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50B421-9CFF-7C45-B47E-24A625F22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849" y="458400"/>
            <a:ext cx="4704928" cy="4704928"/>
          </a:xfrm>
          <a:prstGeom prst="roundRect">
            <a:avLst/>
          </a:prstGeom>
        </p:spPr>
      </p:pic>
      <p:pic>
        <p:nvPicPr>
          <p:cNvPr id="1026" name="Picture 2" descr="St. Gallen">
            <a:extLst>
              <a:ext uri="{FF2B5EF4-FFF2-40B4-BE49-F238E27FC236}">
                <a16:creationId xmlns:a16="http://schemas.microsoft.com/office/drawing/2014/main" id="{459CBDBD-44BF-462E-9BE2-13D372511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679" y="5763251"/>
            <a:ext cx="953764" cy="953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B944383-CD61-4AB3-B3C7-2AEF9B669AF2}"/>
              </a:ext>
            </a:extLst>
          </p:cNvPr>
          <p:cNvSpPr/>
          <p:nvPr/>
        </p:nvSpPr>
        <p:spPr>
          <a:xfrm>
            <a:off x="5598367" y="317730"/>
            <a:ext cx="2883160" cy="2774096"/>
          </a:xfrm>
          <a:prstGeom prst="rect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FBA797FF-948F-4C73-A0F4-521ED21B98B5}"/>
              </a:ext>
            </a:extLst>
          </p:cNvPr>
          <p:cNvGrpSpPr/>
          <p:nvPr/>
        </p:nvGrpSpPr>
        <p:grpSpPr>
          <a:xfrm>
            <a:off x="5186264" y="3983373"/>
            <a:ext cx="3253274" cy="958392"/>
            <a:chOff x="5186264" y="3983373"/>
            <a:chExt cx="3253274" cy="95839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EF96C5-A970-423A-9C47-62EB9119BE10}"/>
                </a:ext>
              </a:extLst>
            </p:cNvPr>
            <p:cNvSpPr/>
            <p:nvPr/>
          </p:nvSpPr>
          <p:spPr>
            <a:xfrm>
              <a:off x="5556378" y="3983373"/>
              <a:ext cx="2883160" cy="796262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4AD2A94-5C17-4D5F-B9D0-1A6CF1A9317B}"/>
                </a:ext>
              </a:extLst>
            </p:cNvPr>
            <p:cNvSpPr/>
            <p:nvPr/>
          </p:nvSpPr>
          <p:spPr>
            <a:xfrm>
              <a:off x="5186264" y="4469763"/>
              <a:ext cx="2883160" cy="472002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</p:spTree>
    <p:extLst>
      <p:ext uri="{BB962C8B-B14F-4D97-AF65-F5344CB8AC3E}">
        <p14:creationId xmlns:p14="http://schemas.microsoft.com/office/powerpoint/2010/main" val="29087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8583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How to start the machine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26740F86-8552-4D84-996D-12B478B8724F}"/>
              </a:ext>
            </a:extLst>
          </p:cNvPr>
          <p:cNvGrpSpPr/>
          <p:nvPr/>
        </p:nvGrpSpPr>
        <p:grpSpPr>
          <a:xfrm>
            <a:off x="232737" y="1728837"/>
            <a:ext cx="11106398" cy="4821621"/>
            <a:chOff x="314271" y="1493708"/>
            <a:chExt cx="11106398" cy="4821621"/>
          </a:xfrm>
        </p:grpSpPr>
        <p:sp>
          <p:nvSpPr>
            <p:cNvPr id="16" name="Google Shape;1003;p34">
              <a:extLst>
                <a:ext uri="{FF2B5EF4-FFF2-40B4-BE49-F238E27FC236}">
                  <a16:creationId xmlns:a16="http://schemas.microsoft.com/office/drawing/2014/main" id="{1FAE4660-9493-EA4A-BA42-D20542BF8EB6}"/>
                </a:ext>
              </a:extLst>
            </p:cNvPr>
            <p:cNvSpPr/>
            <p:nvPr/>
          </p:nvSpPr>
          <p:spPr>
            <a:xfrm>
              <a:off x="951722" y="1493708"/>
              <a:ext cx="3147648" cy="989895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Financial aid from the </a:t>
              </a:r>
              <a:r>
                <a:rPr lang="fr-BE" sz="2000" dirty="0">
                  <a:solidFill>
                    <a:srgbClr val="2C4970"/>
                  </a:solidFill>
                </a:rPr>
                <a:t>city</a:t>
              </a:r>
              <a:endParaRPr lang="en-BE" sz="2000" dirty="0">
                <a:solidFill>
                  <a:srgbClr val="2C4970"/>
                </a:solidFill>
              </a:endParaRPr>
            </a:p>
          </p:txBody>
        </p:sp>
        <p:sp>
          <p:nvSpPr>
            <p:cNvPr id="17" name="Google Shape;1003;p34">
              <a:extLst>
                <a:ext uri="{FF2B5EF4-FFF2-40B4-BE49-F238E27FC236}">
                  <a16:creationId xmlns:a16="http://schemas.microsoft.com/office/drawing/2014/main" id="{B14FBF40-8D86-4D41-AA04-F7914FD5AE93}"/>
                </a:ext>
              </a:extLst>
            </p:cNvPr>
            <p:cNvSpPr/>
            <p:nvPr/>
          </p:nvSpPr>
          <p:spPr>
            <a:xfrm>
              <a:off x="7230477" y="1765549"/>
              <a:ext cx="4190192" cy="1050847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After </a:t>
              </a:r>
              <a:r>
                <a:rPr lang="fr-BE" sz="2000" dirty="0">
                  <a:solidFill>
                    <a:srgbClr val="2C4970"/>
                  </a:solidFill>
                </a:rPr>
                <a:t>a </a:t>
              </a:r>
              <a:r>
                <a:rPr lang="en-BE" sz="2000" dirty="0">
                  <a:solidFill>
                    <a:srgbClr val="2C4970"/>
                  </a:solidFill>
                </a:rPr>
                <a:t>couples of year, the first help seekers become autonomous</a:t>
              </a:r>
            </a:p>
          </p:txBody>
        </p:sp>
        <p:sp>
          <p:nvSpPr>
            <p:cNvPr id="18" name="Google Shape;1003;p34">
              <a:extLst>
                <a:ext uri="{FF2B5EF4-FFF2-40B4-BE49-F238E27FC236}">
                  <a16:creationId xmlns:a16="http://schemas.microsoft.com/office/drawing/2014/main" id="{69198E86-F551-6347-A622-CF8E182CD71A}"/>
                </a:ext>
              </a:extLst>
            </p:cNvPr>
            <p:cNvSpPr/>
            <p:nvPr/>
          </p:nvSpPr>
          <p:spPr>
            <a:xfrm>
              <a:off x="667399" y="3154208"/>
              <a:ext cx="3606799" cy="991853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First generation of benevolants</a:t>
              </a:r>
            </a:p>
          </p:txBody>
        </p:sp>
        <p:sp>
          <p:nvSpPr>
            <p:cNvPr id="19" name="Google Shape;1003;p34">
              <a:extLst>
                <a:ext uri="{FF2B5EF4-FFF2-40B4-BE49-F238E27FC236}">
                  <a16:creationId xmlns:a16="http://schemas.microsoft.com/office/drawing/2014/main" id="{9A9034B4-581D-7F4A-A1A3-68F9F1A70583}"/>
                </a:ext>
              </a:extLst>
            </p:cNvPr>
            <p:cNvSpPr/>
            <p:nvPr/>
          </p:nvSpPr>
          <p:spPr>
            <a:xfrm>
              <a:off x="7474453" y="3575330"/>
              <a:ext cx="3864681" cy="1050847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Developing the social reinsertion program with the benevolants </a:t>
              </a:r>
            </a:p>
          </p:txBody>
        </p:sp>
        <p:sp>
          <p:nvSpPr>
            <p:cNvPr id="20" name="Google Shape;1003;p34">
              <a:extLst>
                <a:ext uri="{FF2B5EF4-FFF2-40B4-BE49-F238E27FC236}">
                  <a16:creationId xmlns:a16="http://schemas.microsoft.com/office/drawing/2014/main" id="{3BE0D689-F0C3-B54A-81E7-191C54C7DA56}"/>
                </a:ext>
              </a:extLst>
            </p:cNvPr>
            <p:cNvSpPr/>
            <p:nvPr/>
          </p:nvSpPr>
          <p:spPr>
            <a:xfrm>
              <a:off x="314271" y="4734445"/>
              <a:ext cx="4607256" cy="991853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fr-BE" sz="2000" dirty="0">
                  <a:solidFill>
                    <a:srgbClr val="2C4970"/>
                  </a:solidFill>
                </a:rPr>
                <a:t>The </a:t>
              </a:r>
              <a:r>
                <a:rPr lang="en-BE" sz="2000" dirty="0">
                  <a:solidFill>
                    <a:srgbClr val="2C4970"/>
                  </a:solidFill>
                </a:rPr>
                <a:t>benevolents help the community </a:t>
              </a:r>
              <a:endParaRPr lang="fr-BE" sz="2000">
                <a:solidFill>
                  <a:srgbClr val="2C4970"/>
                </a:solidFill>
              </a:endParaRPr>
            </a:p>
            <a:p>
              <a:pPr algn="ctr"/>
              <a:r>
                <a:rPr lang="en-BE" sz="2000">
                  <a:solidFill>
                    <a:srgbClr val="2C4970"/>
                  </a:solidFill>
                </a:rPr>
                <a:t>grow</a:t>
              </a:r>
              <a:r>
                <a:rPr lang="fr-BE" sz="2000" dirty="0">
                  <a:solidFill>
                    <a:srgbClr val="2C4970"/>
                  </a:solidFill>
                </a:rPr>
                <a:t> and </a:t>
              </a:r>
              <a:r>
                <a:rPr lang="fr-BE" sz="2000" dirty="0" err="1">
                  <a:solidFill>
                    <a:srgbClr val="2C4970"/>
                  </a:solidFill>
                </a:rPr>
                <a:t>become</a:t>
              </a:r>
              <a:r>
                <a:rPr lang="fr-BE" sz="2000" dirty="0">
                  <a:solidFill>
                    <a:srgbClr val="2C4970"/>
                  </a:solidFill>
                </a:rPr>
                <a:t> </a:t>
              </a:r>
              <a:r>
                <a:rPr lang="fr-BE" sz="2000" dirty="0" err="1">
                  <a:solidFill>
                    <a:srgbClr val="2C4970"/>
                  </a:solidFill>
                </a:rPr>
                <a:t>autonomous</a:t>
              </a:r>
              <a:endParaRPr lang="en-BE" sz="2000" dirty="0">
                <a:solidFill>
                  <a:srgbClr val="2C4970"/>
                </a:solidFill>
              </a:endParaRPr>
            </a:p>
          </p:txBody>
        </p:sp>
        <p:sp>
          <p:nvSpPr>
            <p:cNvPr id="21" name="Google Shape;1021;p34">
              <a:extLst>
                <a:ext uri="{FF2B5EF4-FFF2-40B4-BE49-F238E27FC236}">
                  <a16:creationId xmlns:a16="http://schemas.microsoft.com/office/drawing/2014/main" id="{13D86511-DDFB-BC42-9004-82CC526BE650}"/>
                </a:ext>
              </a:extLst>
            </p:cNvPr>
            <p:cNvSpPr/>
            <p:nvPr/>
          </p:nvSpPr>
          <p:spPr>
            <a:xfrm rot="528329">
              <a:off x="4442734" y="1623018"/>
              <a:ext cx="2719070" cy="512765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021;p34">
              <a:extLst>
                <a:ext uri="{FF2B5EF4-FFF2-40B4-BE49-F238E27FC236}">
                  <a16:creationId xmlns:a16="http://schemas.microsoft.com/office/drawing/2014/main" id="{477772A0-7360-8D43-B4AD-5A3EC5561D60}"/>
                </a:ext>
              </a:extLst>
            </p:cNvPr>
            <p:cNvSpPr/>
            <p:nvPr/>
          </p:nvSpPr>
          <p:spPr>
            <a:xfrm rot="20929276" flipH="1">
              <a:off x="4470550" y="2500711"/>
              <a:ext cx="2663439" cy="482692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021;p34">
              <a:extLst>
                <a:ext uri="{FF2B5EF4-FFF2-40B4-BE49-F238E27FC236}">
                  <a16:creationId xmlns:a16="http://schemas.microsoft.com/office/drawing/2014/main" id="{CC694563-DCC7-8E43-9E1B-A620F03A4284}"/>
                </a:ext>
              </a:extLst>
            </p:cNvPr>
            <p:cNvSpPr/>
            <p:nvPr/>
          </p:nvSpPr>
          <p:spPr>
            <a:xfrm rot="424662">
              <a:off x="4718904" y="3310681"/>
              <a:ext cx="2687965" cy="589807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021;p34">
              <a:extLst>
                <a:ext uri="{FF2B5EF4-FFF2-40B4-BE49-F238E27FC236}">
                  <a16:creationId xmlns:a16="http://schemas.microsoft.com/office/drawing/2014/main" id="{C9657F92-B988-1C46-A842-ADD5B0848D12}"/>
                </a:ext>
              </a:extLst>
            </p:cNvPr>
            <p:cNvSpPr/>
            <p:nvPr/>
          </p:nvSpPr>
          <p:spPr>
            <a:xfrm rot="20657756" flipH="1">
              <a:off x="4963510" y="4228966"/>
              <a:ext cx="2405677" cy="557105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021;p34">
              <a:extLst>
                <a:ext uri="{FF2B5EF4-FFF2-40B4-BE49-F238E27FC236}">
                  <a16:creationId xmlns:a16="http://schemas.microsoft.com/office/drawing/2014/main" id="{EF046A16-C947-B84E-8886-E7A750275EB8}"/>
                </a:ext>
              </a:extLst>
            </p:cNvPr>
            <p:cNvSpPr/>
            <p:nvPr/>
          </p:nvSpPr>
          <p:spPr>
            <a:xfrm rot="790007">
              <a:off x="5058567" y="5323381"/>
              <a:ext cx="2345502" cy="560428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003;p34">
              <a:extLst>
                <a:ext uri="{FF2B5EF4-FFF2-40B4-BE49-F238E27FC236}">
                  <a16:creationId xmlns:a16="http://schemas.microsoft.com/office/drawing/2014/main" id="{BCD79851-7537-1144-B24C-9470754E4054}"/>
                </a:ext>
              </a:extLst>
            </p:cNvPr>
            <p:cNvSpPr/>
            <p:nvPr/>
          </p:nvSpPr>
          <p:spPr>
            <a:xfrm>
              <a:off x="7436091" y="5264482"/>
              <a:ext cx="3403119" cy="1050847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CA" sz="2000" dirty="0">
                  <a:solidFill>
                    <a:srgbClr val="2C4970"/>
                  </a:solidFill>
                </a:rPr>
                <a:t>Progressive decrease of the city subsidies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944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51F117-4BAF-4B55-A67F-E982174D17C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2D2624AA-BA91-4345-A835-FDF3CE73962F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10" name="Picture 3">
              <a:extLst>
                <a:ext uri="{FF2B5EF4-FFF2-40B4-BE49-F238E27FC236}">
                  <a16:creationId xmlns:a16="http://schemas.microsoft.com/office/drawing/2014/main" id="{78E6C234-786C-4556-9684-FB62BEF27A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ADEA814-EB7C-4106-9749-7D0C17C92909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D68BDCC-888B-4C5B-8E45-37BDD2E5338A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13" name="Titre 6">
            <a:extLst>
              <a:ext uri="{FF2B5EF4-FFF2-40B4-BE49-F238E27FC236}">
                <a16:creationId xmlns:a16="http://schemas.microsoft.com/office/drawing/2014/main" id="{09043463-0B7B-422A-A88A-5B4121E1903D}"/>
              </a:ext>
            </a:extLst>
          </p:cNvPr>
          <p:cNvSpPr txBox="1">
            <a:spLocks/>
          </p:cNvSpPr>
          <p:nvPr/>
        </p:nvSpPr>
        <p:spPr>
          <a:xfrm>
            <a:off x="2845143" y="340413"/>
            <a:ext cx="6501714" cy="6893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800" dirty="0">
                <a:solidFill>
                  <a:srgbClr val="EDFFFF"/>
                </a:solidFill>
              </a:rPr>
              <a:t>Thanks for your attention</a:t>
            </a:r>
            <a:endParaRPr lang="en-CA" sz="4800" dirty="0">
              <a:solidFill>
                <a:srgbClr val="DF5D5B"/>
              </a:solidFill>
            </a:endParaRPr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46C4E19E-63F4-46A7-849D-4D45EE0282C7}"/>
              </a:ext>
            </a:extLst>
          </p:cNvPr>
          <p:cNvGrpSpPr/>
          <p:nvPr/>
        </p:nvGrpSpPr>
        <p:grpSpPr>
          <a:xfrm>
            <a:off x="1537312" y="1686909"/>
            <a:ext cx="9117375" cy="3143773"/>
            <a:chOff x="1537312" y="1668248"/>
            <a:chExt cx="9117375" cy="3143773"/>
          </a:xfrm>
        </p:grpSpPr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89ED8652-BA3E-4186-A679-FE37952E4B65}"/>
                </a:ext>
              </a:extLst>
            </p:cNvPr>
            <p:cNvGrpSpPr/>
            <p:nvPr/>
          </p:nvGrpSpPr>
          <p:grpSpPr>
            <a:xfrm>
              <a:off x="1537312" y="2284302"/>
              <a:ext cx="9117375" cy="1911666"/>
              <a:chOff x="1322270" y="2210161"/>
              <a:chExt cx="9117375" cy="1911666"/>
            </a:xfrm>
          </p:grpSpPr>
          <p:pic>
            <p:nvPicPr>
              <p:cNvPr id="14" name="Image 29" descr="Une image contenant personne, mur, posant&#10;&#10;Description générée automatiquement">
                <a:extLst>
                  <a:ext uri="{FF2B5EF4-FFF2-40B4-BE49-F238E27FC236}">
                    <a16:creationId xmlns:a16="http://schemas.microsoft.com/office/drawing/2014/main" id="{B43F43DC-4AFD-4F77-B164-2EB371C80C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2270" y="2210161"/>
                <a:ext cx="1923981" cy="1911666"/>
              </a:xfrm>
              <a:prstGeom prst="roundRect">
                <a:avLst/>
              </a:prstGeom>
              <a:ln w="19050">
                <a:solidFill>
                  <a:srgbClr val="00C4FF"/>
                </a:solidFill>
              </a:ln>
            </p:spPr>
          </p:pic>
          <p:pic>
            <p:nvPicPr>
              <p:cNvPr id="7" name="Image 6">
                <a:extLst>
                  <a:ext uri="{FF2B5EF4-FFF2-40B4-BE49-F238E27FC236}">
                    <a16:creationId xmlns:a16="http://schemas.microsoft.com/office/drawing/2014/main" id="{B5DB8092-B126-4615-9012-547959B45E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7447" b="17958"/>
              <a:stretch/>
            </p:blipFill>
            <p:spPr>
              <a:xfrm>
                <a:off x="6102718" y="2210161"/>
                <a:ext cx="1922056" cy="1911666"/>
              </a:xfrm>
              <a:prstGeom prst="roundRect">
                <a:avLst/>
              </a:prstGeom>
              <a:ln w="19050">
                <a:solidFill>
                  <a:srgbClr val="00C4FF"/>
                </a:solidFill>
              </a:ln>
            </p:spPr>
          </p:pic>
          <p:pic>
            <p:nvPicPr>
              <p:cNvPr id="3074" name="Picture 2" descr="Aucune description disponible.">
                <a:extLst>
                  <a:ext uri="{FF2B5EF4-FFF2-40B4-BE49-F238E27FC236}">
                    <a16:creationId xmlns:a16="http://schemas.microsoft.com/office/drawing/2014/main" id="{5AD6DE44-C984-4D6C-939D-54EAB862E9D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67" t="9342" b="20561"/>
              <a:stretch/>
            </p:blipFill>
            <p:spPr bwMode="auto">
              <a:xfrm>
                <a:off x="3739066" y="2210161"/>
                <a:ext cx="1870837" cy="1911666"/>
              </a:xfrm>
              <a:prstGeom prst="roundRect">
                <a:avLst/>
              </a:prstGeom>
              <a:noFill/>
              <a:ln w="19050">
                <a:solidFill>
                  <a:srgbClr val="00C4FF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76" name="Picture 4" descr="Aucune description disponible.">
                <a:extLst>
                  <a:ext uri="{FF2B5EF4-FFF2-40B4-BE49-F238E27FC236}">
                    <a16:creationId xmlns:a16="http://schemas.microsoft.com/office/drawing/2014/main" id="{0F431070-95EA-47F1-BD6C-E6636E80682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85" t="30389" r="3798"/>
              <a:stretch/>
            </p:blipFill>
            <p:spPr bwMode="auto">
              <a:xfrm>
                <a:off x="8517589" y="2210161"/>
                <a:ext cx="1922056" cy="1911666"/>
              </a:xfrm>
              <a:prstGeom prst="roundRect">
                <a:avLst/>
              </a:prstGeom>
              <a:noFill/>
              <a:ln w="19050">
                <a:solidFill>
                  <a:srgbClr val="00C4FF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74BCD871-9D0E-4825-8A69-A71140CC6AAE}"/>
                </a:ext>
              </a:extLst>
            </p:cNvPr>
            <p:cNvSpPr txBox="1"/>
            <p:nvPr/>
          </p:nvSpPr>
          <p:spPr>
            <a:xfrm>
              <a:off x="2845143" y="1668248"/>
              <a:ext cx="1688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Data mining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2D9F80C1-3DD9-482C-AA6A-FBCBAEC2FF5B}"/>
                </a:ext>
              </a:extLst>
            </p:cNvPr>
            <p:cNvSpPr txBox="1"/>
            <p:nvPr/>
          </p:nvSpPr>
          <p:spPr>
            <a:xfrm>
              <a:off x="6535443" y="1672455"/>
              <a:ext cx="14866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Ecosystem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8C4399A-4768-4AA0-AB81-E48E4083D3D2}"/>
                </a:ext>
              </a:extLst>
            </p:cNvPr>
            <p:cNvSpPr txBox="1"/>
            <p:nvPr/>
          </p:nvSpPr>
          <p:spPr>
            <a:xfrm>
              <a:off x="8823837" y="1668248"/>
              <a:ext cx="17396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Engagement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478D8E47-ABD0-4425-B824-183F08B40F34}"/>
                </a:ext>
              </a:extLst>
            </p:cNvPr>
            <p:cNvSpPr txBox="1"/>
            <p:nvPr/>
          </p:nvSpPr>
          <p:spPr>
            <a:xfrm>
              <a:off x="2173732" y="4350356"/>
              <a:ext cx="6511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Tim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FBB8869C-E7C8-435D-863C-9D3F18EC5D4B}"/>
                </a:ext>
              </a:extLst>
            </p:cNvPr>
            <p:cNvSpPr txBox="1"/>
            <p:nvPr/>
          </p:nvSpPr>
          <p:spPr>
            <a:xfrm>
              <a:off x="4411670" y="4350356"/>
              <a:ext cx="9557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 err="1">
                  <a:solidFill>
                    <a:srgbClr val="EDFFFF"/>
                  </a:solidFill>
                </a:rPr>
                <a:t>Andru</a:t>
              </a:r>
              <a:endParaRPr lang="en-CA" sz="2400" dirty="0">
                <a:solidFill>
                  <a:srgbClr val="EDFFFF"/>
                </a:solidFill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B15785BA-7457-49FC-A10B-8D1D19424D5C}"/>
                </a:ext>
              </a:extLst>
            </p:cNvPr>
            <p:cNvSpPr txBox="1"/>
            <p:nvPr/>
          </p:nvSpPr>
          <p:spPr>
            <a:xfrm>
              <a:off x="6782080" y="4346150"/>
              <a:ext cx="9934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Marko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41D1B9AE-0056-4681-BA59-098BE9D9AD3C}"/>
                </a:ext>
              </a:extLst>
            </p:cNvPr>
            <p:cNvSpPr txBox="1"/>
            <p:nvPr/>
          </p:nvSpPr>
          <p:spPr>
            <a:xfrm>
              <a:off x="9152420" y="4346149"/>
              <a:ext cx="10824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Conrad</a:t>
              </a:r>
            </a:p>
          </p:txBody>
        </p:sp>
      </p:grpSp>
      <p:pic>
        <p:nvPicPr>
          <p:cNvPr id="3078" name="Picture 6" descr="Aucune description disponible.">
            <a:extLst>
              <a:ext uri="{FF2B5EF4-FFF2-40B4-BE49-F238E27FC236}">
                <a16:creationId xmlns:a16="http://schemas.microsoft.com/office/drawing/2014/main" id="{871A1446-F376-4E42-A0C5-07F7EAC2FB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9" y="5416241"/>
            <a:ext cx="1366780" cy="1366780"/>
          </a:xfrm>
          <a:prstGeom prst="roundRect">
            <a:avLst/>
          </a:prstGeom>
          <a:noFill/>
          <a:ln w="190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72" name="Connecteur : en arc 3071">
            <a:extLst>
              <a:ext uri="{FF2B5EF4-FFF2-40B4-BE49-F238E27FC236}">
                <a16:creationId xmlns:a16="http://schemas.microsoft.com/office/drawing/2014/main" id="{98D2F61E-CCE0-4650-AB78-FC24DD07F36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96920" y="5022820"/>
            <a:ext cx="736780" cy="1416843"/>
          </a:xfrm>
          <a:prstGeom prst="curvedConnector4">
            <a:avLst>
              <a:gd name="adj1" fmla="val -31027"/>
              <a:gd name="adj2" fmla="val 74117"/>
            </a:avLst>
          </a:prstGeom>
          <a:ln w="19050">
            <a:solidFill>
              <a:srgbClr val="00C4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6" name="ZoneTexte 3085">
            <a:extLst>
              <a:ext uri="{FF2B5EF4-FFF2-40B4-BE49-F238E27FC236}">
                <a16:creationId xmlns:a16="http://schemas.microsoft.com/office/drawing/2014/main" id="{44E4FE25-C79C-4BDF-99AA-F863E7EC48A3}"/>
              </a:ext>
            </a:extLst>
          </p:cNvPr>
          <p:cNvSpPr txBox="1"/>
          <p:nvPr/>
        </p:nvSpPr>
        <p:spPr>
          <a:xfrm>
            <a:off x="2173732" y="5968355"/>
            <a:ext cx="2717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>
                <a:solidFill>
                  <a:srgbClr val="EDFFFF"/>
                </a:solidFill>
              </a:rPr>
              <a:t>Code, slides, free cookies…</a:t>
            </a:r>
          </a:p>
        </p:txBody>
      </p:sp>
      <p:pic>
        <p:nvPicPr>
          <p:cNvPr id="3092" name="Picture 8" descr="Library">
            <a:extLst>
              <a:ext uri="{FF2B5EF4-FFF2-40B4-BE49-F238E27FC236}">
                <a16:creationId xmlns:a16="http://schemas.microsoft.com/office/drawing/2014/main" id="{D74021AA-44A6-4312-B18F-DC6900660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7621" y="5963818"/>
            <a:ext cx="814262" cy="4274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46484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Data Mining – </a:t>
            </a:r>
            <a:r>
              <a:rPr lang="fr-BE" dirty="0" err="1">
                <a:solidFill>
                  <a:srgbClr val="DF5D5B"/>
                </a:solidFill>
              </a:rPr>
              <a:t>Features</a:t>
            </a:r>
            <a:endParaRPr lang="fr-BE" dirty="0">
              <a:solidFill>
                <a:srgbClr val="DF5D5B"/>
              </a:solidFill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556B7246-6110-4C96-8E4C-3475E82AE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99" y="2108048"/>
            <a:ext cx="4320808" cy="467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153D2912-F1F2-44B4-B94E-04ADE968F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3402" y="849430"/>
            <a:ext cx="4388769" cy="467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59BDF766-3DC7-4B7E-BDE2-964A4C20C058}"/>
              </a:ext>
            </a:extLst>
          </p:cNvPr>
          <p:cNvSpPr txBox="1"/>
          <p:nvPr/>
        </p:nvSpPr>
        <p:spPr>
          <a:xfrm>
            <a:off x="8079996" y="447644"/>
            <a:ext cx="1415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>
                <a:solidFill>
                  <a:srgbClr val="F2A8A3"/>
                </a:solidFill>
              </a:rPr>
              <a:t>Chi </a:t>
            </a:r>
            <a:r>
              <a:rPr lang="fr-BE" sz="2000" dirty="0" err="1">
                <a:solidFill>
                  <a:srgbClr val="F2A8A3"/>
                </a:solidFill>
              </a:rPr>
              <a:t>squared</a:t>
            </a:r>
            <a:endParaRPr lang="fr-BE" sz="2000" dirty="0">
              <a:solidFill>
                <a:srgbClr val="F2A8A3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5F113F5-080F-400E-BD69-0A7313BF9722}"/>
              </a:ext>
            </a:extLst>
          </p:cNvPr>
          <p:cNvSpPr txBox="1"/>
          <p:nvPr/>
        </p:nvSpPr>
        <p:spPr>
          <a:xfrm>
            <a:off x="2523738" y="1699313"/>
            <a:ext cx="948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>
                <a:solidFill>
                  <a:srgbClr val="F2A8A3"/>
                </a:solidFill>
              </a:rPr>
              <a:t>ANOVA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456E0F-3123-4E10-941A-F7F5E1A5F022}"/>
              </a:ext>
            </a:extLst>
          </p:cNvPr>
          <p:cNvSpPr/>
          <p:nvPr/>
        </p:nvSpPr>
        <p:spPr>
          <a:xfrm>
            <a:off x="6064324" y="5618867"/>
            <a:ext cx="3888259" cy="1052449"/>
          </a:xfrm>
          <a:prstGeom prst="rect">
            <a:avLst/>
          </a:prstGeom>
          <a:noFill/>
          <a:ln w="57150">
            <a:solidFill>
              <a:srgbClr val="DF5D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ctr"/>
          <a:lstStyle/>
          <a:p>
            <a:pPr algn="ctr"/>
            <a:r>
              <a:rPr lang="en-CA" sz="1600" b="1" dirty="0">
                <a:solidFill>
                  <a:srgbClr val="F2A8A3"/>
                </a:solidFill>
              </a:rPr>
              <a:t>Last job category</a:t>
            </a:r>
          </a:p>
          <a:p>
            <a:pPr algn="ctr"/>
            <a:r>
              <a:rPr lang="en-CA" sz="1600" b="1" dirty="0">
                <a:solidFill>
                  <a:srgbClr val="F2A8A3"/>
                </a:solidFill>
              </a:rPr>
              <a:t>Part-time reason</a:t>
            </a:r>
          </a:p>
          <a:p>
            <a:pPr algn="ctr"/>
            <a:r>
              <a:rPr lang="en-CA" sz="1600" b="1" dirty="0">
                <a:solidFill>
                  <a:srgbClr val="F2A8A3"/>
                </a:solidFill>
              </a:rPr>
              <a:t>Persons in </a:t>
            </a:r>
            <a:r>
              <a:rPr lang="en-CA" sz="1600" b="1" dirty="0" err="1">
                <a:solidFill>
                  <a:srgbClr val="F2A8A3"/>
                </a:solidFill>
              </a:rPr>
              <a:t>houshold</a:t>
            </a:r>
            <a:endParaRPr lang="en-CA" sz="1600" b="1" dirty="0">
              <a:solidFill>
                <a:srgbClr val="F2A8A3"/>
              </a:solidFill>
            </a:endParaRPr>
          </a:p>
          <a:p>
            <a:pPr algn="ctr"/>
            <a:r>
              <a:rPr lang="en-CA" sz="1600" dirty="0">
                <a:solidFill>
                  <a:srgbClr val="F2A8A3"/>
                </a:solidFill>
              </a:rPr>
              <a:t>Marital status</a:t>
            </a:r>
          </a:p>
          <a:p>
            <a:pPr algn="ctr"/>
            <a:r>
              <a:rPr lang="en-CA" sz="1600" dirty="0">
                <a:solidFill>
                  <a:srgbClr val="F2A8A3"/>
                </a:solidFill>
              </a:rPr>
              <a:t>Degree of employment</a:t>
            </a:r>
          </a:p>
        </p:txBody>
      </p:sp>
    </p:spTree>
    <p:extLst>
      <p:ext uri="{BB962C8B-B14F-4D97-AF65-F5344CB8AC3E}">
        <p14:creationId xmlns:p14="http://schemas.microsoft.com/office/powerpoint/2010/main" val="100328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Data Mining – </a:t>
            </a:r>
            <a:r>
              <a:rPr lang="fr-BE" dirty="0" err="1">
                <a:solidFill>
                  <a:srgbClr val="DF5D5B"/>
                </a:solidFill>
              </a:rPr>
              <a:t>Archetypes</a:t>
            </a:r>
            <a:endParaRPr lang="fr-BE" dirty="0">
              <a:solidFill>
                <a:srgbClr val="DF5D5B"/>
              </a:solidFill>
            </a:endParaRP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4177C5F1-3388-41CA-9FDA-C1325B903F5C}"/>
              </a:ext>
            </a:extLst>
          </p:cNvPr>
          <p:cNvGrpSpPr/>
          <p:nvPr/>
        </p:nvGrpSpPr>
        <p:grpSpPr>
          <a:xfrm>
            <a:off x="585900" y="2164143"/>
            <a:ext cx="11020199" cy="1858334"/>
            <a:chOff x="491704" y="2303833"/>
            <a:chExt cx="11020199" cy="1858334"/>
          </a:xfrm>
        </p:grpSpPr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CB17F914-5DF1-4F66-984D-346997A3A21D}"/>
                </a:ext>
              </a:extLst>
            </p:cNvPr>
            <p:cNvSpPr/>
            <p:nvPr/>
          </p:nvSpPr>
          <p:spPr>
            <a:xfrm>
              <a:off x="2803970" y="2679357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European </a:t>
              </a:r>
            </a:p>
            <a:p>
              <a:pPr algn="ctr"/>
              <a:r>
                <a:rPr lang="en-CA" sz="1600" dirty="0"/>
                <a:t>young adult, </a:t>
              </a:r>
            </a:p>
            <a:p>
              <a:pPr algn="ctr"/>
              <a:r>
                <a:rPr lang="en-CA" sz="1600" dirty="0"/>
                <a:t>no formation, never worked in CH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A1DE8723-E205-465F-9025-DC000741CBBC}"/>
                </a:ext>
              </a:extLst>
            </p:cNvPr>
            <p:cNvSpPr/>
            <p:nvPr/>
          </p:nvSpPr>
          <p:spPr>
            <a:xfrm>
              <a:off x="5116236" y="2679355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Mom of African family,</a:t>
              </a:r>
            </a:p>
            <a:p>
              <a:pPr algn="ctr"/>
              <a:r>
                <a:rPr lang="en-CA" sz="1600" dirty="0"/>
                <a:t>no formation,</a:t>
              </a:r>
            </a:p>
            <a:p>
              <a:pPr algn="ctr"/>
              <a:r>
                <a:rPr lang="en-CA" sz="1600" dirty="0"/>
                <a:t>never worked in CH</a:t>
              </a:r>
            </a:p>
          </p:txBody>
        </p:sp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240DD7ED-ECC2-4BAE-89CF-FDFBA79C2EAA}"/>
                </a:ext>
              </a:extLst>
            </p:cNvPr>
            <p:cNvSpPr/>
            <p:nvPr/>
          </p:nvSpPr>
          <p:spPr>
            <a:xfrm>
              <a:off x="7428502" y="2695832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Swiss </a:t>
              </a:r>
            </a:p>
            <a:p>
              <a:pPr algn="ctr"/>
              <a:r>
                <a:rPr lang="en-CA" dirty="0"/>
                <a:t>young adult,</a:t>
              </a:r>
            </a:p>
            <a:p>
              <a:pPr algn="ctr"/>
              <a:r>
                <a:rPr lang="en-CA" dirty="0"/>
                <a:t>no work,</a:t>
              </a:r>
            </a:p>
            <a:p>
              <a:pPr algn="ctr"/>
              <a:r>
                <a:rPr lang="en-CA" dirty="0"/>
                <a:t>formed</a:t>
              </a:r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0BFB4409-E34C-4CA3-BAD2-2F68462A8F22}"/>
                </a:ext>
              </a:extLst>
            </p:cNvPr>
            <p:cNvSpPr/>
            <p:nvPr/>
          </p:nvSpPr>
          <p:spPr>
            <a:xfrm>
              <a:off x="9740768" y="2679355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Swiss</a:t>
              </a:r>
            </a:p>
            <a:p>
              <a:pPr algn="ctr"/>
              <a:r>
                <a:rPr lang="en-CA" dirty="0"/>
                <a:t>young adult, unable to work</a:t>
              </a:r>
            </a:p>
          </p:txBody>
        </p:sp>
        <p:sp>
          <p:nvSpPr>
            <p:cNvPr id="19" name="Rectangle : coins arrondis 18">
              <a:extLst>
                <a:ext uri="{FF2B5EF4-FFF2-40B4-BE49-F238E27FC236}">
                  <a16:creationId xmlns:a16="http://schemas.microsoft.com/office/drawing/2014/main" id="{4EF34B6F-D22B-4339-9FDB-8130A4D5C5DD}"/>
                </a:ext>
              </a:extLst>
            </p:cNvPr>
            <p:cNvSpPr/>
            <p:nvPr/>
          </p:nvSpPr>
          <p:spPr>
            <a:xfrm>
              <a:off x="491704" y="2695832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Single parent</a:t>
              </a:r>
            </a:p>
            <a:p>
              <a:pPr algn="ctr"/>
              <a:r>
                <a:rPr lang="en-CA" dirty="0"/>
                <a:t>with children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5ABC737C-1EDF-4C51-B3E3-10E17F5930A6}"/>
                </a:ext>
              </a:extLst>
            </p:cNvPr>
            <p:cNvSpPr txBox="1"/>
            <p:nvPr/>
          </p:nvSpPr>
          <p:spPr>
            <a:xfrm>
              <a:off x="895757" y="2310023"/>
              <a:ext cx="1012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Christian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2C8567FE-B9BD-41AA-B294-FD18607DCC93}"/>
                </a:ext>
              </a:extLst>
            </p:cNvPr>
            <p:cNvSpPr txBox="1"/>
            <p:nvPr/>
          </p:nvSpPr>
          <p:spPr>
            <a:xfrm>
              <a:off x="3294943" y="2310023"/>
              <a:ext cx="7891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Marek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276F502E-EAB3-42AC-9A65-5D322E88DDEE}"/>
                </a:ext>
              </a:extLst>
            </p:cNvPr>
            <p:cNvSpPr txBox="1"/>
            <p:nvPr/>
          </p:nvSpPr>
          <p:spPr>
            <a:xfrm>
              <a:off x="5679553" y="230930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Saba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6DF6A6A2-DCF1-4EE1-A12B-4FDF8BA7C914}"/>
                </a:ext>
              </a:extLst>
            </p:cNvPr>
            <p:cNvSpPr txBox="1"/>
            <p:nvPr/>
          </p:nvSpPr>
          <p:spPr>
            <a:xfrm>
              <a:off x="7998918" y="2305214"/>
              <a:ext cx="630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Liam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723B12B0-2BFF-49B5-93C6-6641831EB1E4}"/>
                </a:ext>
              </a:extLst>
            </p:cNvPr>
            <p:cNvSpPr txBox="1"/>
            <p:nvPr/>
          </p:nvSpPr>
          <p:spPr>
            <a:xfrm>
              <a:off x="10363282" y="2303833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Lou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47B8BF4B-06FA-45FB-85C4-56E995D8EBFB}"/>
              </a:ext>
            </a:extLst>
          </p:cNvPr>
          <p:cNvSpPr/>
          <p:nvPr/>
        </p:nvSpPr>
        <p:spPr>
          <a:xfrm>
            <a:off x="2004863" y="4962289"/>
            <a:ext cx="8182274" cy="560732"/>
          </a:xfrm>
          <a:prstGeom prst="rect">
            <a:avLst/>
          </a:prstGeom>
          <a:noFill/>
          <a:ln>
            <a:solidFill>
              <a:srgbClr val="00C4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2400" dirty="0">
                <a:solidFill>
                  <a:srgbClr val="DF5D5B"/>
                </a:solidFill>
              </a:rPr>
              <a:t>All </a:t>
            </a:r>
            <a:r>
              <a:rPr lang="fr-BE" sz="2400" dirty="0" err="1">
                <a:solidFill>
                  <a:srgbClr val="DF5D5B"/>
                </a:solidFill>
              </a:rPr>
              <a:t>those</a:t>
            </a:r>
            <a:r>
              <a:rPr lang="fr-BE" sz="2400" dirty="0">
                <a:solidFill>
                  <a:srgbClr val="DF5D5B"/>
                </a:solidFill>
              </a:rPr>
              <a:t> people do not have a </a:t>
            </a:r>
            <a:r>
              <a:rPr lang="fr-BE" sz="2400" dirty="0" err="1">
                <a:solidFill>
                  <a:srgbClr val="DF5D5B"/>
                </a:solidFill>
              </a:rPr>
              <a:t>work</a:t>
            </a:r>
            <a:r>
              <a:rPr lang="fr-BE" sz="2400" dirty="0">
                <a:solidFill>
                  <a:srgbClr val="DF5D5B"/>
                </a:solidFill>
              </a:rPr>
              <a:t> and are </a:t>
            </a:r>
            <a:r>
              <a:rPr lang="fr-BE" sz="2400" dirty="0" err="1">
                <a:solidFill>
                  <a:srgbClr val="DF5D5B"/>
                </a:solidFill>
              </a:rPr>
              <a:t>under</a:t>
            </a:r>
            <a:r>
              <a:rPr lang="fr-BE" sz="2400" dirty="0">
                <a:solidFill>
                  <a:srgbClr val="DF5D5B"/>
                </a:solidFill>
              </a:rPr>
              <a:t> the </a:t>
            </a:r>
            <a:r>
              <a:rPr lang="fr-BE" sz="2400" dirty="0" err="1">
                <a:solidFill>
                  <a:srgbClr val="DF5D5B"/>
                </a:solidFill>
              </a:rPr>
              <a:t>age</a:t>
            </a:r>
            <a:r>
              <a:rPr lang="fr-BE" sz="2400" dirty="0">
                <a:solidFill>
                  <a:srgbClr val="DF5D5B"/>
                </a:solidFill>
              </a:rPr>
              <a:t> of 45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987A8488-0791-45FB-824D-2A80EABF3744}"/>
              </a:ext>
            </a:extLst>
          </p:cNvPr>
          <p:cNvSpPr txBox="1"/>
          <p:nvPr/>
        </p:nvSpPr>
        <p:spPr>
          <a:xfrm>
            <a:off x="989953" y="1260389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 err="1">
                <a:solidFill>
                  <a:srgbClr val="F2A8A3"/>
                </a:solidFill>
              </a:rPr>
              <a:t>Algorithm</a:t>
            </a:r>
            <a:r>
              <a:rPr lang="fr-BE" dirty="0">
                <a:solidFill>
                  <a:srgbClr val="F2A8A3"/>
                </a:solidFill>
              </a:rPr>
              <a:t> </a:t>
            </a:r>
            <a:r>
              <a:rPr lang="fr-BE" dirty="0" err="1">
                <a:solidFill>
                  <a:srgbClr val="F2A8A3"/>
                </a:solidFill>
              </a:rPr>
              <a:t>used</a:t>
            </a:r>
            <a:r>
              <a:rPr lang="fr-BE" dirty="0">
                <a:solidFill>
                  <a:srgbClr val="F2A8A3"/>
                </a:solidFill>
              </a:rPr>
              <a:t> : K-modes</a:t>
            </a:r>
          </a:p>
        </p:txBody>
      </p:sp>
    </p:spTree>
    <p:extLst>
      <p:ext uri="{BB962C8B-B14F-4D97-AF65-F5344CB8AC3E}">
        <p14:creationId xmlns:p14="http://schemas.microsoft.com/office/powerpoint/2010/main" val="335543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Data Mining – Classifier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E8F2387-411E-4516-BB5E-3522B9BD55C3}"/>
              </a:ext>
            </a:extLst>
          </p:cNvPr>
          <p:cNvSpPr txBox="1"/>
          <p:nvPr/>
        </p:nvSpPr>
        <p:spPr>
          <a:xfrm>
            <a:off x="7174806" y="1793295"/>
            <a:ext cx="4742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>
                <a:solidFill>
                  <a:srgbClr val="F2A8A3"/>
                </a:solidFill>
              </a:rPr>
              <a:t>Why is it so ?</a:t>
            </a:r>
          </a:p>
          <a:p>
            <a:r>
              <a:rPr lang="en-CA" sz="2400" dirty="0">
                <a:solidFill>
                  <a:srgbClr val="F2A8A3"/>
                </a:solidFill>
              </a:rPr>
              <a:t>Just look at these statistics :</a:t>
            </a:r>
          </a:p>
        </p:txBody>
      </p:sp>
      <p:graphicFrame>
        <p:nvGraphicFramePr>
          <p:cNvPr id="10" name="Tableau 10">
            <a:extLst>
              <a:ext uri="{FF2B5EF4-FFF2-40B4-BE49-F238E27FC236}">
                <a16:creationId xmlns:a16="http://schemas.microsoft.com/office/drawing/2014/main" id="{2911457A-4E69-4F6A-B49F-631C105E5E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516636"/>
              </p:ext>
            </p:extLst>
          </p:nvPr>
        </p:nvGraphicFramePr>
        <p:xfrm>
          <a:off x="7189471" y="3095104"/>
          <a:ext cx="4742024" cy="1483360"/>
        </p:xfrm>
        <a:graphic>
          <a:graphicData uri="http://schemas.openxmlformats.org/drawingml/2006/table">
            <a:tbl>
              <a:tblPr bandRow="1">
                <a:tableStyleId>{21E4AEA4-8DFA-4A89-87EB-49C32662AFE0}</a:tableStyleId>
              </a:tblPr>
              <a:tblGrid>
                <a:gridCol w="2371012">
                  <a:extLst>
                    <a:ext uri="{9D8B030D-6E8A-4147-A177-3AD203B41FA5}">
                      <a16:colId xmlns:a16="http://schemas.microsoft.com/office/drawing/2014/main" val="780063079"/>
                    </a:ext>
                  </a:extLst>
                </a:gridCol>
                <a:gridCol w="2371012">
                  <a:extLst>
                    <a:ext uri="{9D8B030D-6E8A-4147-A177-3AD203B41FA5}">
                      <a16:colId xmlns:a16="http://schemas.microsoft.com/office/drawing/2014/main" val="39131509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noProof="0"/>
                        <a:t>Being Helped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/>
                        <a:t>31  %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56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noProof="0" dirty="0"/>
                        <a:t>Help finished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 dirty="0"/>
                        <a:t>63  %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998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noProof="0"/>
                        <a:t>Reimbursing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/>
                        <a:t>2.2 %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7170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noProof="0"/>
                        <a:t>Reimbursment finished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 dirty="0"/>
                        <a:t>3.4 %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50138"/>
                  </a:ext>
                </a:extLst>
              </a:tr>
            </a:tbl>
          </a:graphicData>
        </a:graphic>
      </p:graphicFrame>
      <p:grpSp>
        <p:nvGrpSpPr>
          <p:cNvPr id="17" name="Groupe 16">
            <a:extLst>
              <a:ext uri="{FF2B5EF4-FFF2-40B4-BE49-F238E27FC236}">
                <a16:creationId xmlns:a16="http://schemas.microsoft.com/office/drawing/2014/main" id="{27DFE72A-90E7-4AD4-BD7F-AB626FF77000}"/>
              </a:ext>
            </a:extLst>
          </p:cNvPr>
          <p:cNvGrpSpPr/>
          <p:nvPr/>
        </p:nvGrpSpPr>
        <p:grpSpPr>
          <a:xfrm>
            <a:off x="7189471" y="2722351"/>
            <a:ext cx="4727359" cy="369332"/>
            <a:chOff x="6611776" y="2748638"/>
            <a:chExt cx="4727359" cy="3693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7322032-F42B-423F-B565-F1BEAC45712D}"/>
                </a:ext>
              </a:extLst>
            </p:cNvPr>
            <p:cNvSpPr/>
            <p:nvPr/>
          </p:nvSpPr>
          <p:spPr>
            <a:xfrm>
              <a:off x="6611776" y="2765493"/>
              <a:ext cx="4727359" cy="35247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169478C1-2823-4D30-B6A7-0FB275352F34}"/>
                </a:ext>
              </a:extLst>
            </p:cNvPr>
            <p:cNvSpPr txBox="1"/>
            <p:nvPr/>
          </p:nvSpPr>
          <p:spPr>
            <a:xfrm>
              <a:off x="7371184" y="2748638"/>
              <a:ext cx="761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 err="1">
                  <a:solidFill>
                    <a:srgbClr val="EDFFFF"/>
                  </a:solidFill>
                </a:rPr>
                <a:t>Status</a:t>
              </a:r>
              <a:endParaRPr lang="fr-BE" dirty="0">
                <a:solidFill>
                  <a:srgbClr val="EDFFFF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02A45C68-7E1C-4AA4-B6BD-D76144831930}"/>
                </a:ext>
              </a:extLst>
            </p:cNvPr>
            <p:cNvSpPr txBox="1"/>
            <p:nvPr/>
          </p:nvSpPr>
          <p:spPr>
            <a:xfrm>
              <a:off x="9568520" y="2748638"/>
              <a:ext cx="11988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EDFFFF"/>
                  </a:solidFill>
                </a:rPr>
                <a:t>Proportion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DDEA97BC-329A-4717-9482-764E2486C555}"/>
              </a:ext>
            </a:extLst>
          </p:cNvPr>
          <p:cNvGrpSpPr/>
          <p:nvPr/>
        </p:nvGrpSpPr>
        <p:grpSpPr>
          <a:xfrm>
            <a:off x="136941" y="1800433"/>
            <a:ext cx="6792025" cy="2677656"/>
            <a:chOff x="136941" y="1897234"/>
            <a:chExt cx="6792025" cy="2677656"/>
          </a:xfrm>
        </p:grpSpPr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782FA3E7-D485-4F64-ADEA-894740F9DDAA}"/>
                </a:ext>
              </a:extLst>
            </p:cNvPr>
            <p:cNvGrpSpPr/>
            <p:nvPr/>
          </p:nvGrpSpPr>
          <p:grpSpPr>
            <a:xfrm>
              <a:off x="136941" y="1897234"/>
              <a:ext cx="6792025" cy="2677656"/>
              <a:chOff x="136941" y="1897234"/>
              <a:chExt cx="6792025" cy="2677656"/>
            </a:xfrm>
          </p:grpSpPr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E8008EAD-E7BA-40A6-B020-8B1B9C8D9FAD}"/>
                  </a:ext>
                </a:extLst>
              </p:cNvPr>
              <p:cNvSpPr txBox="1"/>
              <p:nvPr/>
            </p:nvSpPr>
            <p:spPr>
              <a:xfrm>
                <a:off x="136941" y="1897234"/>
                <a:ext cx="6792025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400" dirty="0">
                    <a:solidFill>
                      <a:srgbClr val="F2A8A3"/>
                    </a:solidFill>
                  </a:rPr>
                  <a:t>Our classifier has an accuracy of…</a:t>
                </a:r>
              </a:p>
              <a:p>
                <a:pPr algn="ctr"/>
                <a:endParaRPr lang="en-CA" dirty="0">
                  <a:solidFill>
                    <a:srgbClr val="F2A8A3"/>
                  </a:solidFill>
                </a:endParaRPr>
              </a:p>
              <a:p>
                <a:pPr algn="ctr"/>
                <a:r>
                  <a:rPr lang="en-CA" sz="6000" dirty="0">
                    <a:solidFill>
                      <a:srgbClr val="F2A8A3"/>
                    </a:solidFill>
                  </a:rPr>
                  <a:t>65%</a:t>
                </a:r>
                <a:endParaRPr lang="en-CA" dirty="0">
                  <a:solidFill>
                    <a:srgbClr val="F2A8A3"/>
                  </a:solidFill>
                </a:endParaRPr>
              </a:p>
              <a:p>
                <a:endParaRPr lang="en-CA" dirty="0">
                  <a:solidFill>
                    <a:srgbClr val="F2A8A3"/>
                  </a:solidFill>
                </a:endParaRPr>
              </a:p>
              <a:p>
                <a:pPr algn="r"/>
                <a:r>
                  <a:rPr lang="en-CA" sz="2400" dirty="0">
                    <a:solidFill>
                      <a:srgbClr val="F2A8A3"/>
                    </a:solidFill>
                  </a:rPr>
                  <a:t>…It basically predicts almost all the time that the person is not reimbursing</a:t>
                </a:r>
              </a:p>
            </p:txBody>
          </p:sp>
          <p:sp>
            <p:nvSpPr>
              <p:cNvPr id="18" name="Rectangle : coins arrondis 17">
                <a:extLst>
                  <a:ext uri="{FF2B5EF4-FFF2-40B4-BE49-F238E27FC236}">
                    <a16:creationId xmlns:a16="http://schemas.microsoft.com/office/drawing/2014/main" id="{BD9B064E-1910-404C-819C-DDCAD14B4BBC}"/>
                  </a:ext>
                </a:extLst>
              </p:cNvPr>
              <p:cNvSpPr/>
              <p:nvPr/>
            </p:nvSpPr>
            <p:spPr>
              <a:xfrm>
                <a:off x="2858736" y="2697668"/>
                <a:ext cx="1418253" cy="723470"/>
              </a:xfrm>
              <a:prstGeom prst="roundRect">
                <a:avLst/>
              </a:prstGeom>
              <a:noFill/>
              <a:ln w="19050">
                <a:solidFill>
                  <a:srgbClr val="00C4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/>
              </a:p>
            </p:txBody>
          </p:sp>
        </p:grp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4E64774-B404-4B90-80EC-194661BBC18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911" y="4480483"/>
              <a:ext cx="2231538" cy="0"/>
            </a:xfrm>
            <a:prstGeom prst="line">
              <a:avLst/>
            </a:prstGeom>
            <a:ln w="19050">
              <a:solidFill>
                <a:srgbClr val="00C4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7A59D5C7-E4D2-4EBF-9B72-3ED5E2DFDB8F}"/>
              </a:ext>
            </a:extLst>
          </p:cNvPr>
          <p:cNvGrpSpPr/>
          <p:nvPr/>
        </p:nvGrpSpPr>
        <p:grpSpPr>
          <a:xfrm>
            <a:off x="2332419" y="5438956"/>
            <a:ext cx="7527161" cy="830997"/>
            <a:chOff x="3263629" y="5771812"/>
            <a:chExt cx="7527161" cy="830997"/>
          </a:xfrm>
        </p:grpSpPr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AC5D6F5D-8B45-4164-85CF-3107606B5513}"/>
                </a:ext>
              </a:extLst>
            </p:cNvPr>
            <p:cNvSpPr txBox="1"/>
            <p:nvPr/>
          </p:nvSpPr>
          <p:spPr>
            <a:xfrm>
              <a:off x="4554280" y="5771812"/>
              <a:ext cx="62365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400" dirty="0">
                  <a:solidFill>
                    <a:srgbClr val="DF5D5B"/>
                  </a:solidFill>
                </a:rPr>
                <a:t>We need to find a way to retrieve the money money while keeping a system based on honesty</a:t>
              </a:r>
            </a:p>
          </p:txBody>
        </p:sp>
        <p:sp>
          <p:nvSpPr>
            <p:cNvPr id="24" name="Flèche : droite 23">
              <a:extLst>
                <a:ext uri="{FF2B5EF4-FFF2-40B4-BE49-F238E27FC236}">
                  <a16:creationId xmlns:a16="http://schemas.microsoft.com/office/drawing/2014/main" id="{7CF62AA0-3B30-4AF0-AE73-C88D603F750B}"/>
                </a:ext>
              </a:extLst>
            </p:cNvPr>
            <p:cNvSpPr/>
            <p:nvPr/>
          </p:nvSpPr>
          <p:spPr>
            <a:xfrm>
              <a:off x="3263629" y="5949063"/>
              <a:ext cx="1118681" cy="291830"/>
            </a:xfrm>
            <a:prstGeom prst="rightArrow">
              <a:avLst/>
            </a:prstGeom>
            <a:solidFill>
              <a:srgbClr val="00C4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</p:spTree>
    <p:extLst>
      <p:ext uri="{BB962C8B-B14F-4D97-AF65-F5344CB8AC3E}">
        <p14:creationId xmlns:p14="http://schemas.microsoft.com/office/powerpoint/2010/main" val="1331311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Why create engagement?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4AC07561-F32F-430A-B196-E66CCD5A05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2462660"/>
            <a:ext cx="3865649" cy="2749819"/>
          </a:xfrm>
        </p:spPr>
        <p:txBody>
          <a:bodyPr>
            <a:normAutofit/>
          </a:bodyPr>
          <a:lstStyle/>
          <a:p>
            <a:pPr marL="457200" lvl="1" indent="0" algn="r">
              <a:buNone/>
            </a:pPr>
            <a:r>
              <a:rPr lang="en-CA" dirty="0">
                <a:solidFill>
                  <a:srgbClr val="2C4970"/>
                </a:solidFill>
              </a:rPr>
              <a:t>Impersonal system that helps you by obligation</a:t>
            </a:r>
            <a:endParaRPr lang="en-CA" dirty="0">
              <a:solidFill>
                <a:srgbClr val="2C4970"/>
              </a:solidFill>
              <a:sym typeface="Wingdings" panose="05000000000000000000" pitchFamily="2" charset="2"/>
            </a:endParaRPr>
          </a:p>
          <a:p>
            <a:pPr marL="457200" lvl="1" indent="0" algn="r">
              <a:buNone/>
            </a:pPr>
            <a:endParaRPr lang="en-CA" dirty="0">
              <a:solidFill>
                <a:srgbClr val="2C4970"/>
              </a:solidFill>
              <a:sym typeface="Wingdings" panose="05000000000000000000" pitchFamily="2" charset="2"/>
            </a:endParaRPr>
          </a:p>
          <a:p>
            <a:pPr marL="457200" lvl="1" indent="0" algn="r">
              <a:buNone/>
            </a:pPr>
            <a:endParaRPr lang="en-CA" dirty="0">
              <a:solidFill>
                <a:srgbClr val="2C4970"/>
              </a:solidFill>
              <a:sym typeface="Wingdings" panose="05000000000000000000" pitchFamily="2" charset="2"/>
            </a:endParaRPr>
          </a:p>
          <a:p>
            <a:pPr marL="457200" lvl="1" indent="0" algn="r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 </a:t>
            </a:r>
          </a:p>
          <a:p>
            <a:pPr marL="457200" lvl="1" indent="0" algn="r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No sense of moral accountability</a:t>
            </a:r>
          </a:p>
          <a:p>
            <a:pPr marL="0" indent="0">
              <a:buNone/>
            </a:pPr>
            <a:endParaRPr lang="fr-FR" dirty="0">
              <a:solidFill>
                <a:srgbClr val="2C4970"/>
              </a:solidFill>
            </a:endParaRP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12" name="Espace réservé du contenu 11">
            <a:extLst>
              <a:ext uri="{FF2B5EF4-FFF2-40B4-BE49-F238E27FC236}">
                <a16:creationId xmlns:a16="http://schemas.microsoft.com/office/drawing/2014/main" id="{34F3E39D-4087-4C15-9ED7-0704E46BF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04496" y="1633113"/>
            <a:ext cx="4876622" cy="43513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</a:rPr>
              <a:t>Engaged group helping on its own initiative </a:t>
            </a:r>
          </a:p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</a:rPr>
              <a:t>Personal (emotional) involvement in the community </a:t>
            </a:r>
          </a:p>
          <a:p>
            <a:pPr marL="457200" lvl="1" indent="0">
              <a:buNone/>
            </a:pPr>
            <a:endParaRPr lang="en-CA" dirty="0">
              <a:solidFill>
                <a:srgbClr val="2C4970"/>
              </a:solidFill>
            </a:endParaRPr>
          </a:p>
          <a:p>
            <a:pPr marL="457200" lvl="1" indent="0">
              <a:buNone/>
            </a:pPr>
            <a:endParaRPr lang="en-CA" dirty="0">
              <a:solidFill>
                <a:srgbClr val="2C4970"/>
              </a:solidFill>
            </a:endParaRPr>
          </a:p>
          <a:p>
            <a:pPr marL="457200" lvl="1" indent="0">
              <a:buNone/>
            </a:pPr>
            <a:endParaRPr lang="en-CA" dirty="0">
              <a:solidFill>
                <a:srgbClr val="2C4970"/>
              </a:solidFill>
            </a:endParaRPr>
          </a:p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Feeling of belonging and purpose</a:t>
            </a:r>
          </a:p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Offer to others the same opportunities you were given</a:t>
            </a:r>
            <a:endParaRPr lang="en-CA" dirty="0">
              <a:solidFill>
                <a:srgbClr val="2C4970"/>
              </a:solidFill>
            </a:endParaRPr>
          </a:p>
        </p:txBody>
      </p:sp>
      <p:sp>
        <p:nvSpPr>
          <p:cNvPr id="10" name="Flèche : chevron 9">
            <a:extLst>
              <a:ext uri="{FF2B5EF4-FFF2-40B4-BE49-F238E27FC236}">
                <a16:creationId xmlns:a16="http://schemas.microsoft.com/office/drawing/2014/main" id="{7D96467E-1D4C-4F98-8AA4-EFFF3C437F54}"/>
              </a:ext>
            </a:extLst>
          </p:cNvPr>
          <p:cNvSpPr/>
          <p:nvPr/>
        </p:nvSpPr>
        <p:spPr>
          <a:xfrm rot="5400000">
            <a:off x="2178281" y="3073510"/>
            <a:ext cx="565608" cy="1260000"/>
          </a:xfrm>
          <a:prstGeom prst="chevron">
            <a:avLst/>
          </a:prstGeom>
          <a:solidFill>
            <a:srgbClr val="00C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46BD65D8-2196-4717-BE96-385C2A643745}"/>
              </a:ext>
            </a:extLst>
          </p:cNvPr>
          <p:cNvSpPr/>
          <p:nvPr/>
        </p:nvSpPr>
        <p:spPr>
          <a:xfrm rot="5400000">
            <a:off x="9501403" y="3073510"/>
            <a:ext cx="565608" cy="1260000"/>
          </a:xfrm>
          <a:prstGeom prst="chevron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CBCB63C-90F2-4E0B-9CD2-F97F58CF2784}"/>
              </a:ext>
            </a:extLst>
          </p:cNvPr>
          <p:cNvGrpSpPr/>
          <p:nvPr/>
        </p:nvGrpSpPr>
        <p:grpSpPr>
          <a:xfrm>
            <a:off x="4015360" y="2170272"/>
            <a:ext cx="3600000" cy="2539479"/>
            <a:chOff x="4015360" y="2095879"/>
            <a:chExt cx="3600000" cy="2539479"/>
          </a:xfrm>
        </p:grpSpPr>
        <p:sp>
          <p:nvSpPr>
            <p:cNvPr id="2" name="Ellipse 1">
              <a:extLst>
                <a:ext uri="{FF2B5EF4-FFF2-40B4-BE49-F238E27FC236}">
                  <a16:creationId xmlns:a16="http://schemas.microsoft.com/office/drawing/2014/main" id="{18BCCAF4-1281-4356-8A2C-B05F2984C595}"/>
                </a:ext>
              </a:extLst>
            </p:cNvPr>
            <p:cNvSpPr/>
            <p:nvPr/>
          </p:nvSpPr>
          <p:spPr>
            <a:xfrm>
              <a:off x="4015360" y="2835358"/>
              <a:ext cx="1800000" cy="1800000"/>
            </a:xfrm>
            <a:prstGeom prst="ellipse">
              <a:avLst/>
            </a:prstGeom>
            <a:solidFill>
              <a:srgbClr val="00C4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rgbClr val="EDFFFF"/>
                  </a:solidFill>
                </a:rPr>
                <a:t>To the city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5EBC2D74-DFEC-4C2C-B3B4-502E3A311693}"/>
                </a:ext>
              </a:extLst>
            </p:cNvPr>
            <p:cNvSpPr/>
            <p:nvPr/>
          </p:nvSpPr>
          <p:spPr>
            <a:xfrm>
              <a:off x="5815360" y="2833304"/>
              <a:ext cx="1800000" cy="1800000"/>
            </a:xfrm>
            <a:prstGeom prst="ellipse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EDFFFF"/>
                  </a:solidFill>
                </a:rPr>
                <a:t>To the </a:t>
              </a:r>
              <a:r>
                <a:rPr lang="fr-FR" dirty="0" err="1">
                  <a:solidFill>
                    <a:srgbClr val="EDFFFF"/>
                  </a:solidFill>
                </a:rPr>
                <a:t>community</a:t>
              </a:r>
              <a:endParaRPr lang="fr-FR" dirty="0">
                <a:solidFill>
                  <a:srgbClr val="EDFFFF"/>
                </a:solidFill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5D790FC4-99DE-4B03-A763-3B34F72F004D}"/>
                </a:ext>
              </a:extLst>
            </p:cNvPr>
            <p:cNvSpPr txBox="1"/>
            <p:nvPr/>
          </p:nvSpPr>
          <p:spPr>
            <a:xfrm>
              <a:off x="4560273" y="2095879"/>
              <a:ext cx="25101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 err="1">
                  <a:solidFill>
                    <a:srgbClr val="F2A8A3"/>
                  </a:solidFill>
                </a:rPr>
                <a:t>Paying</a:t>
              </a:r>
              <a:r>
                <a:rPr lang="fr-FR" sz="3200" dirty="0">
                  <a:solidFill>
                    <a:srgbClr val="F2A8A3"/>
                  </a:solidFill>
                </a:rPr>
                <a:t> back…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928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pic>
        <p:nvPicPr>
          <p:cNvPr id="1026" name="Picture 2" descr="Aucune description disponible.">
            <a:extLst>
              <a:ext uri="{FF2B5EF4-FFF2-40B4-BE49-F238E27FC236}">
                <a16:creationId xmlns:a16="http://schemas.microsoft.com/office/drawing/2014/main" id="{000C39FB-D449-464B-AB99-38A484479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109" y="177977"/>
            <a:ext cx="6193781" cy="6492875"/>
          </a:xfrm>
          <a:prstGeom prst="roundRect">
            <a:avLst/>
          </a:prstGeom>
          <a:noFill/>
          <a:ln>
            <a:solidFill>
              <a:srgbClr val="00C4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849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Ecosystem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1BCBAD7B-36AD-4441-8ACA-E6AD5AE3B5E1}"/>
              </a:ext>
            </a:extLst>
          </p:cNvPr>
          <p:cNvGrpSpPr/>
          <p:nvPr/>
        </p:nvGrpSpPr>
        <p:grpSpPr>
          <a:xfrm>
            <a:off x="1390160" y="580832"/>
            <a:ext cx="8897317" cy="6132620"/>
            <a:chOff x="1810037" y="389878"/>
            <a:chExt cx="8897317" cy="6132620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5783CD40-DDF0-4C17-BB15-60F0B5428113}"/>
                </a:ext>
              </a:extLst>
            </p:cNvPr>
            <p:cNvSpPr/>
            <p:nvPr/>
          </p:nvSpPr>
          <p:spPr>
            <a:xfrm>
              <a:off x="6514729" y="4220961"/>
              <a:ext cx="3667958" cy="2301537"/>
            </a:xfrm>
            <a:prstGeom prst="ellipse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People</a:t>
              </a:r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6964D06-C4A8-4EFA-9267-94846813B9E6}"/>
                </a:ext>
              </a:extLst>
            </p:cNvPr>
            <p:cNvSpPr/>
            <p:nvPr/>
          </p:nvSpPr>
          <p:spPr>
            <a:xfrm>
              <a:off x="6514729" y="389878"/>
              <a:ext cx="3667958" cy="2301537"/>
            </a:xfrm>
            <a:prstGeom prst="ellipse">
              <a:avLst/>
            </a:prstGeom>
            <a:solidFill>
              <a:srgbClr val="DC5C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000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LiftingBuddies</a:t>
              </a:r>
              <a:endParaRPr lang="fr-FR" sz="30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4478A893-8E6B-4665-9FF8-2F4E16397E53}"/>
                </a:ext>
              </a:extLst>
            </p:cNvPr>
            <p:cNvSpPr/>
            <p:nvPr/>
          </p:nvSpPr>
          <p:spPr>
            <a:xfrm>
              <a:off x="1810037" y="1749636"/>
              <a:ext cx="2348144" cy="2301537"/>
            </a:xfrm>
            <a:prstGeom prst="ellipse">
              <a:avLst/>
            </a:prstGeom>
            <a:solidFill>
              <a:srgbClr val="D3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City</a:t>
              </a:r>
            </a:p>
          </p:txBody>
        </p:sp>
        <p:sp>
          <p:nvSpPr>
            <p:cNvPr id="13" name="Google Shape;612;p25">
              <a:extLst>
                <a:ext uri="{FF2B5EF4-FFF2-40B4-BE49-F238E27FC236}">
                  <a16:creationId xmlns:a16="http://schemas.microsoft.com/office/drawing/2014/main" id="{FDD743A4-7AB8-4964-BEA1-0D31EBD5A4EA}"/>
                </a:ext>
              </a:extLst>
            </p:cNvPr>
            <p:cNvSpPr/>
            <p:nvPr/>
          </p:nvSpPr>
          <p:spPr>
            <a:xfrm rot="17626192" flipV="1">
              <a:off x="4495015" y="3235064"/>
              <a:ext cx="876184" cy="3587901"/>
            </a:xfrm>
            <a:custGeom>
              <a:avLst/>
              <a:gdLst/>
              <a:ahLst/>
              <a:cxnLst/>
              <a:rect l="l" t="t" r="r" b="b"/>
              <a:pathLst>
                <a:path w="12228" h="36300" extrusionOk="0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B3F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18;p25">
              <a:extLst>
                <a:ext uri="{FF2B5EF4-FFF2-40B4-BE49-F238E27FC236}">
                  <a16:creationId xmlns:a16="http://schemas.microsoft.com/office/drawing/2014/main" id="{262E2EFC-011C-4F22-9C11-685B799BDD5C}"/>
                </a:ext>
              </a:extLst>
            </p:cNvPr>
            <p:cNvSpPr/>
            <p:nvPr/>
          </p:nvSpPr>
          <p:spPr>
            <a:xfrm rot="6705683">
              <a:off x="4780416" y="2858685"/>
              <a:ext cx="1039731" cy="2886047"/>
            </a:xfrm>
            <a:custGeom>
              <a:avLst/>
              <a:gdLst/>
              <a:ahLst/>
              <a:cxnLst/>
              <a:rect l="l" t="t" r="r" b="b"/>
              <a:pathLst>
                <a:path w="13721" h="34432" extrusionOk="0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00C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C0FF"/>
                </a:solidFill>
              </a:endParaRPr>
            </a:p>
          </p:txBody>
        </p:sp>
        <p:sp>
          <p:nvSpPr>
            <p:cNvPr id="15" name="Google Shape;612;p25">
              <a:extLst>
                <a:ext uri="{FF2B5EF4-FFF2-40B4-BE49-F238E27FC236}">
                  <a16:creationId xmlns:a16="http://schemas.microsoft.com/office/drawing/2014/main" id="{E07BB570-677B-4EFA-936A-F783B55A9905}"/>
                </a:ext>
              </a:extLst>
            </p:cNvPr>
            <p:cNvSpPr/>
            <p:nvPr/>
          </p:nvSpPr>
          <p:spPr>
            <a:xfrm rot="4145353" flipV="1">
              <a:off x="4765355" y="-561349"/>
              <a:ext cx="700752" cy="3506000"/>
            </a:xfrm>
            <a:custGeom>
              <a:avLst/>
              <a:gdLst/>
              <a:ahLst/>
              <a:cxnLst/>
              <a:rect l="l" t="t" r="r" b="b"/>
              <a:pathLst>
                <a:path w="12228" h="36300" extrusionOk="0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B3F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18;p25">
              <a:extLst>
                <a:ext uri="{FF2B5EF4-FFF2-40B4-BE49-F238E27FC236}">
                  <a16:creationId xmlns:a16="http://schemas.microsoft.com/office/drawing/2014/main" id="{707DA18D-7CAA-4312-A103-EA0B542F3727}"/>
                </a:ext>
              </a:extLst>
            </p:cNvPr>
            <p:cNvSpPr/>
            <p:nvPr/>
          </p:nvSpPr>
          <p:spPr>
            <a:xfrm rot="9973791">
              <a:off x="7483225" y="2185578"/>
              <a:ext cx="866860" cy="2486843"/>
            </a:xfrm>
            <a:custGeom>
              <a:avLst/>
              <a:gdLst/>
              <a:ahLst/>
              <a:cxnLst/>
              <a:rect l="l" t="t" r="r" b="b"/>
              <a:pathLst>
                <a:path w="13721" h="34432" extrusionOk="0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00C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C0FF"/>
                </a:solidFill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F9768675-9657-40C5-A8DE-368EC85C056D}"/>
                </a:ext>
              </a:extLst>
            </p:cNvPr>
            <p:cNvSpPr txBox="1"/>
            <p:nvPr/>
          </p:nvSpPr>
          <p:spPr>
            <a:xfrm rot="1948921">
              <a:off x="4720901" y="4324268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Services</a:t>
              </a:r>
              <a:r>
                <a:rPr lang="fr-FR" dirty="0"/>
                <a:t> </a:t>
              </a:r>
            </a:p>
          </p:txBody>
        </p:sp>
        <p:sp>
          <p:nvSpPr>
            <p:cNvPr id="18" name="Google Shape;618;p25">
              <a:extLst>
                <a:ext uri="{FF2B5EF4-FFF2-40B4-BE49-F238E27FC236}">
                  <a16:creationId xmlns:a16="http://schemas.microsoft.com/office/drawing/2014/main" id="{006B1471-F357-4202-916B-50AF8F7BB642}"/>
                </a:ext>
              </a:extLst>
            </p:cNvPr>
            <p:cNvSpPr/>
            <p:nvPr/>
          </p:nvSpPr>
          <p:spPr>
            <a:xfrm rot="21107220">
              <a:off x="8363652" y="2212768"/>
              <a:ext cx="866860" cy="2486843"/>
            </a:xfrm>
            <a:custGeom>
              <a:avLst/>
              <a:gdLst/>
              <a:ahLst/>
              <a:cxnLst/>
              <a:rect l="l" t="t" r="r" b="b"/>
              <a:pathLst>
                <a:path w="13721" h="34432" extrusionOk="0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00C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C0FF"/>
                </a:solidFill>
              </a:endParaRPr>
            </a:p>
          </p:txBody>
        </p:sp>
        <p:sp>
          <p:nvSpPr>
            <p:cNvPr id="19" name="Google Shape;612;p25">
              <a:extLst>
                <a:ext uri="{FF2B5EF4-FFF2-40B4-BE49-F238E27FC236}">
                  <a16:creationId xmlns:a16="http://schemas.microsoft.com/office/drawing/2014/main" id="{D142DAE4-F5EA-4022-ADDC-EAAAB8037281}"/>
                </a:ext>
              </a:extLst>
            </p:cNvPr>
            <p:cNvSpPr/>
            <p:nvPr/>
          </p:nvSpPr>
          <p:spPr>
            <a:xfrm rot="10608043" flipV="1">
              <a:off x="9947480" y="1923670"/>
              <a:ext cx="759874" cy="2933528"/>
            </a:xfrm>
            <a:custGeom>
              <a:avLst/>
              <a:gdLst/>
              <a:ahLst/>
              <a:cxnLst/>
              <a:rect l="l" t="t" r="r" b="b"/>
              <a:pathLst>
                <a:path w="12228" h="36300" extrusionOk="0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B3F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9793E131-D0E6-4FC8-A449-DD756095E585}"/>
                </a:ext>
              </a:extLst>
            </p:cNvPr>
            <p:cNvSpPr txBox="1"/>
            <p:nvPr/>
          </p:nvSpPr>
          <p:spPr>
            <a:xfrm rot="5147562">
              <a:off x="10019977" y="3099236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Money 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C355EF31-60F0-4782-BAFF-C608E05647BC}"/>
                </a:ext>
              </a:extLst>
            </p:cNvPr>
            <p:cNvSpPr txBox="1"/>
            <p:nvPr/>
          </p:nvSpPr>
          <p:spPr>
            <a:xfrm rot="20407869">
              <a:off x="4537358" y="843240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Money 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F7D3297D-4F2F-43C6-9CB6-F8845BDDA578}"/>
                </a:ext>
              </a:extLst>
            </p:cNvPr>
            <p:cNvSpPr txBox="1"/>
            <p:nvPr/>
          </p:nvSpPr>
          <p:spPr>
            <a:xfrm rot="1630347">
              <a:off x="4344100" y="4987330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Money 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A94D885-797D-49EC-BC27-DD27BC1322B5}"/>
                </a:ext>
              </a:extLst>
            </p:cNvPr>
            <p:cNvSpPr txBox="1"/>
            <p:nvPr/>
          </p:nvSpPr>
          <p:spPr>
            <a:xfrm rot="16200000">
              <a:off x="7183435" y="3167449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Services</a:t>
              </a:r>
              <a:r>
                <a:rPr lang="fr-FR" dirty="0"/>
                <a:t> 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635DB9E7-9FE8-45E6-87DB-17C45FF87624}"/>
                </a:ext>
              </a:extLst>
            </p:cNvPr>
            <p:cNvSpPr txBox="1"/>
            <p:nvPr/>
          </p:nvSpPr>
          <p:spPr>
            <a:xfrm rot="5400000">
              <a:off x="8409175" y="3205768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Services</a:t>
              </a:r>
              <a:r>
                <a:rPr lang="fr-FR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1584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Mock-up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6DAF5-001A-47F1-88B4-8A4219C7A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783" y="1487198"/>
            <a:ext cx="2319401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DB6803B-56BA-4E23-908B-47B55A97A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464" y="465415"/>
            <a:ext cx="2315771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D66F716-7C0C-4FDF-8D35-1695D1459A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0515" y="1487198"/>
            <a:ext cx="2318256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2" name="Picture 10" descr="Qr code&#10;&#10;Description automatically generated">
            <a:extLst>
              <a:ext uri="{FF2B5EF4-FFF2-40B4-BE49-F238E27FC236}">
                <a16:creationId xmlns:a16="http://schemas.microsoft.com/office/drawing/2014/main" id="{93A0370E-CD85-4E96-8044-5580E889B4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0887" y="74979"/>
            <a:ext cx="1427614" cy="1427614"/>
          </a:xfrm>
          <a:prstGeom prst="roundRect">
            <a:avLst/>
          </a:prstGeom>
          <a:ln w="12700">
            <a:solidFill>
              <a:srgbClr val="DF5D5B"/>
            </a:solidFill>
          </a:ln>
        </p:spPr>
      </p:pic>
    </p:spTree>
    <p:extLst>
      <p:ext uri="{BB962C8B-B14F-4D97-AF65-F5344CB8AC3E}">
        <p14:creationId xmlns:p14="http://schemas.microsoft.com/office/powerpoint/2010/main" val="2084751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052C55E-570E-44BB-B3D8-F557543F38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8"/>
          <a:stretch/>
        </p:blipFill>
        <p:spPr>
          <a:xfrm>
            <a:off x="7883248" y="1487199"/>
            <a:ext cx="2325523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1266FC-A9F7-44B3-BEC2-52656540B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8196" y="465416"/>
            <a:ext cx="2323039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425639-74E8-4371-B962-0379D31228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783" y="1487199"/>
            <a:ext cx="2319400" cy="4832083"/>
          </a:xfrm>
          <a:prstGeom prst="rect">
            <a:avLst/>
          </a:prstGeom>
          <a:ln>
            <a:solidFill>
              <a:srgbClr val="00C4FF"/>
            </a:solidFill>
          </a:ln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Mock-up</a:t>
            </a:r>
          </a:p>
        </p:txBody>
      </p:sp>
      <p:pic>
        <p:nvPicPr>
          <p:cNvPr id="15" name="Picture 10" descr="Qr code&#10;&#10;Description automatically generated">
            <a:extLst>
              <a:ext uri="{FF2B5EF4-FFF2-40B4-BE49-F238E27FC236}">
                <a16:creationId xmlns:a16="http://schemas.microsoft.com/office/drawing/2014/main" id="{1AE73391-8135-435B-BB73-FA44FFCE9B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0887" y="74979"/>
            <a:ext cx="1427614" cy="1427614"/>
          </a:xfrm>
          <a:prstGeom prst="roundRect">
            <a:avLst/>
          </a:prstGeom>
          <a:ln w="12700">
            <a:solidFill>
              <a:srgbClr val="DF5D5B"/>
            </a:solidFill>
          </a:ln>
        </p:spPr>
      </p:pic>
    </p:spTree>
    <p:extLst>
      <p:ext uri="{BB962C8B-B14F-4D97-AF65-F5344CB8AC3E}">
        <p14:creationId xmlns:p14="http://schemas.microsoft.com/office/powerpoint/2010/main" val="12251463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EB35DB556BC54A83EFCB86255F90C7" ma:contentTypeVersion="7" ma:contentTypeDescription="Crée un document." ma:contentTypeScope="" ma:versionID="6dc7cb54ba39d9dbde6a15d08f9b8045">
  <xsd:schema xmlns:xsd="http://www.w3.org/2001/XMLSchema" xmlns:xs="http://www.w3.org/2001/XMLSchema" xmlns:p="http://schemas.microsoft.com/office/2006/metadata/properties" xmlns:ns2="145961b2-c5c9-4ff3-9f72-09ed831c1f23" targetNamespace="http://schemas.microsoft.com/office/2006/metadata/properties" ma:root="true" ma:fieldsID="09eb6ea704c1649b421b90241d9f1a46" ns2:_="">
    <xsd:import namespace="145961b2-c5c9-4ff3-9f72-09ed831c1f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5961b2-c5c9-4ff3-9f72-09ed831c1f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9FCFC3-82E2-4236-A954-E325C0336575}">
  <ds:schemaRefs>
    <ds:schemaRef ds:uri="http://purl.org/dc/dcmitype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145961b2-c5c9-4ff3-9f72-09ed831c1f23"/>
  </ds:schemaRefs>
</ds:datastoreItem>
</file>

<file path=customXml/itemProps2.xml><?xml version="1.0" encoding="utf-8"?>
<ds:datastoreItem xmlns:ds="http://schemas.openxmlformats.org/officeDocument/2006/customXml" ds:itemID="{CAE80772-A594-4276-99FF-E481B00890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888973-6C26-446B-A1A2-7A314CA386F3}">
  <ds:schemaRefs>
    <ds:schemaRef ds:uri="145961b2-c5c9-4ff3-9f72-09ed831c1f2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369</Words>
  <Application>Microsoft Office PowerPoint</Application>
  <PresentationFormat>Grand écran</PresentationFormat>
  <Paragraphs>114</Paragraphs>
  <Slides>11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Objective</vt:lpstr>
      <vt:lpstr>Thème Office</vt:lpstr>
      <vt:lpstr>Conception personnalisée</vt:lpstr>
      <vt:lpstr>Présentation PowerPoint</vt:lpstr>
      <vt:lpstr>Data Mining – Features</vt:lpstr>
      <vt:lpstr>Data Mining – Archetypes</vt:lpstr>
      <vt:lpstr>Data Mining – Classifier</vt:lpstr>
      <vt:lpstr>Why create engagement?</vt:lpstr>
      <vt:lpstr>Présentation PowerPoint</vt:lpstr>
      <vt:lpstr>Ecosystem</vt:lpstr>
      <vt:lpstr>Mock-up</vt:lpstr>
      <vt:lpstr>Mock-up</vt:lpstr>
      <vt:lpstr>How to start the machine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Tim Bary</dc:creator>
  <cp:lastModifiedBy>Tim Bary</cp:lastModifiedBy>
  <cp:revision>142</cp:revision>
  <dcterms:created xsi:type="dcterms:W3CDTF">2021-04-10T16:39:03Z</dcterms:created>
  <dcterms:modified xsi:type="dcterms:W3CDTF">2022-03-25T01:58:51Z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0x0101001BEB35DB556BC54A83EFCB86255F90C7</vt:lpwstr>
  </property>
</Properties>
</file>

<file path=docProps/thumbnail.jpeg>
</file>